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7562850" cy="10688638"/>
  <p:notesSz cx="6858000" cy="9144000"/>
  <p:defaultTextStyle>
    <a:lvl1pPr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  <p:extLst>
    <p:ext uri="{EFAFB233-063F-42B5-8137-9DF3F51BA10A}">
      <p15:sldGuideLst xmlns:p15="http://schemas.microsoft.com/office/powerpoint/2012/main">
        <p15:guide id="1" orient="horz" pos="3366" userDrawn="1">
          <p15:clr>
            <a:srgbClr val="A4A3A4"/>
          </p15:clr>
        </p15:guide>
        <p15:guide id="2" pos="238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1B55"/>
    <a:srgbClr val="843C0C"/>
    <a:srgbClr val="075CB4"/>
    <a:srgbClr val="0B8F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734C90-A175-4DE9-9241-B5174AC0BE81}" v="206" dt="2026-10-13T09:16:44.4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3366"/>
        <p:guide pos="2382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</a:t>
            </a:r>
            <a:br>
              <a:rPr/>
            </a:br>
            <a:r>
              <a:t>- Reference layout and content: Yokkaichi_Business_Matching_Flyer_Front_Japanese_Corrected_A4.pdf.</a:t>
            </a:r>
            <a:br>
              <a:rPr/>
            </a:br>
            <a:r>
              <a:t>- User-provided images: Yokkaichi logo, </a:t>
            </a:r>
            <a:r>
              <a:rPr err="1"/>
              <a:t>OneValue</a:t>
            </a:r>
            <a:r>
              <a:t> logo, Hai Phong logo, matcha image, functional materials image, factory image, product group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</a:t>
            </a:r>
            <a:br/>
            <a:r>
              <a:t>- Reference layout and content: Yokkaichi_Business_Matching_Flyer_Back_Japanese_Corrected_A4(3).pdf.</a:t>
            </a:r>
            <a:br/>
            <a:r>
              <a:t>- User-provided images: Yokkaichi logo, OneValue logo, Hai Phong logo, factory image.</a:t>
            </a:r>
            <a:br/>
            <a:r>
              <a:t>- Company list and event schedule are reproduced from the user-provided flyer reference.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15.png"/><Relationship Id="rId5" Type="http://schemas.openxmlformats.org/officeDocument/2006/relationships/image" Target="../media/image2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image" Target="../media/image10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4">
            <a:extLst>
              <a:ext uri="{FF2B5EF4-FFF2-40B4-BE49-F238E27FC236}">
                <a16:creationId xmlns:a16="http://schemas.microsoft.com/office/drawing/2014/main" id="{70219F5A-02EC-CFC3-15B9-45A3DE9B7368}"/>
              </a:ext>
            </a:extLst>
          </p:cNvPr>
          <p:cNvSpPr>
            <a:spLocks noGrp="1"/>
          </p:cNvSpPr>
          <p:nvPr/>
        </p:nvSpPr>
        <p:spPr>
          <a:xfrm>
            <a:off x="5100951" y="415432"/>
            <a:ext cx="1135544" cy="1497603"/>
          </a:xfrm>
          <a:prstGeom prst="rect">
            <a:avLst/>
          </a:prstGeom>
          <a:solidFill>
            <a:srgbClr val="FFFFFF">
              <a:alpha val="6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softEdge rad="241300"/>
          </a:effectLst>
        </p:spPr>
        <p:txBody>
          <a:bodyPr/>
          <a:lstStyle/>
          <a:p>
            <a:endParaRPr/>
          </a:p>
        </p:txBody>
      </p:sp>
      <p:pic>
        <p:nvPicPr>
          <p:cNvPr id="156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991" y="-6374"/>
            <a:ext cx="7555311" cy="2836069"/>
          </a:xfrm>
          <a:prstGeom prst="rect">
            <a:avLst/>
          </a:prstGeom>
        </p:spPr>
      </p:pic>
      <p:sp>
        <p:nvSpPr>
          <p:cNvPr id="13" name="Shape 4">
            <a:extLst>
              <a:ext uri="{FF2B5EF4-FFF2-40B4-BE49-F238E27FC236}">
                <a16:creationId xmlns:a16="http://schemas.microsoft.com/office/drawing/2014/main" id="{A1C651A3-978E-43FF-B91E-BECB6AFA6F4F}"/>
              </a:ext>
            </a:extLst>
          </p:cNvPr>
          <p:cNvSpPr>
            <a:spLocks noGrp="1"/>
          </p:cNvSpPr>
          <p:nvPr/>
        </p:nvSpPr>
        <p:spPr>
          <a:xfrm>
            <a:off x="816664" y="-399494"/>
            <a:ext cx="2030887" cy="1826751"/>
          </a:xfrm>
          <a:prstGeom prst="rect">
            <a:avLst/>
          </a:prstGeom>
          <a:solidFill>
            <a:srgbClr val="FFFFFF">
              <a:alpha val="6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softEdge rad="520700"/>
          </a:effectLst>
        </p:spPr>
        <p:txBody>
          <a:bodyPr/>
          <a:lstStyle/>
          <a:p>
            <a:endParaRPr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63088BD-01B1-0E5E-0D0C-2D20538F3F6D}"/>
              </a:ext>
            </a:extLst>
          </p:cNvPr>
          <p:cNvSpPr>
            <a:spLocks noGrp="1"/>
          </p:cNvSpPr>
          <p:nvPr/>
        </p:nvSpPr>
        <p:spPr>
          <a:xfrm>
            <a:off x="-1410" y="2816008"/>
            <a:ext cx="7552390" cy="7874308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5A8BA83A-8150-4D42-B050-17C749537F48}"/>
              </a:ext>
            </a:extLst>
          </p:cNvPr>
          <p:cNvSpPr>
            <a:spLocks noGrp="1"/>
          </p:cNvSpPr>
          <p:nvPr/>
        </p:nvSpPr>
        <p:spPr>
          <a:xfrm>
            <a:off x="795528" y="593380"/>
            <a:ext cx="5860161" cy="1848453"/>
          </a:xfrm>
          <a:prstGeom prst="rect">
            <a:avLst/>
          </a:prstGeom>
          <a:solidFill>
            <a:srgbClr val="FFFFFF">
              <a:alpha val="6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softEdge rad="241300"/>
          </a:effectLst>
        </p:spPr>
        <p:txBody>
          <a:bodyPr/>
          <a:lstStyle/>
          <a:p>
            <a:endParaRPr/>
          </a:p>
        </p:txBody>
      </p:sp>
      <p:sp>
        <p:nvSpPr>
          <p:cNvPr id="21" name="Text 17">
            <a:extLst>
              <a:ext uri="{FF2B5EF4-FFF2-40B4-BE49-F238E27FC236}">
                <a16:creationId xmlns:a16="http://schemas.microsoft.com/office/drawing/2014/main" id="{1ABD39B9-AA42-4030-BD41-22D6A213D066}"/>
              </a:ext>
            </a:extLst>
          </p:cNvPr>
          <p:cNvSpPr>
            <a:spLocks noGrp="1"/>
          </p:cNvSpPr>
          <p:nvPr/>
        </p:nvSpPr>
        <p:spPr>
          <a:xfrm>
            <a:off x="4601715" y="999479"/>
            <a:ext cx="822960" cy="16459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sz="1000" b="1">
                <a:solidFill>
                  <a:srgbClr val="061B55"/>
                </a:solidFill>
                <a:latin typeface="Meiryo"/>
                <a:ea typeface="Meiryo"/>
                <a:cs typeface="Meiryo"/>
              </a:rPr>
              <a:t>Yokkaichi</a:t>
            </a:r>
            <a:endParaRPr sz="1000"/>
          </a:p>
        </p:txBody>
      </p:sp>
      <p:pic>
        <p:nvPicPr>
          <p:cNvPr id="162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3787" y="198882"/>
            <a:ext cx="731520" cy="731520"/>
          </a:xfrm>
          <a:prstGeom prst="rect">
            <a:avLst/>
          </a:prstGeom>
        </p:spPr>
      </p:pic>
      <p:sp>
        <p:nvSpPr>
          <p:cNvPr id="24" name="Text 18">
            <a:extLst>
              <a:ext uri="{FF2B5EF4-FFF2-40B4-BE49-F238E27FC236}">
                <a16:creationId xmlns:a16="http://schemas.microsoft.com/office/drawing/2014/main" id="{C37E16F8-38C3-4644-822C-A3A9891A483B}"/>
              </a:ext>
            </a:extLst>
          </p:cNvPr>
          <p:cNvSpPr>
            <a:spLocks noGrp="1"/>
          </p:cNvSpPr>
          <p:nvPr/>
        </p:nvSpPr>
        <p:spPr>
          <a:xfrm>
            <a:off x="2162758" y="1012313"/>
            <a:ext cx="868680" cy="16459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sz="1000" b="1">
                <a:solidFill>
                  <a:schemeClr val="accent1">
                    <a:lumMod val="50000"/>
                  </a:schemeClr>
                </a:solidFill>
                <a:latin typeface="Meiryo"/>
                <a:ea typeface="Meiryo"/>
                <a:cs typeface="Meiryo"/>
              </a:rPr>
              <a:t>Hai Phong</a:t>
            </a:r>
            <a:endParaRPr sz="10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5" name="Text 19">
            <a:extLst>
              <a:ext uri="{FF2B5EF4-FFF2-40B4-BE49-F238E27FC236}">
                <a16:creationId xmlns:a16="http://schemas.microsoft.com/office/drawing/2014/main" id="{74BC1630-C424-493F-A069-60E825F83127}"/>
              </a:ext>
            </a:extLst>
          </p:cNvPr>
          <p:cNvSpPr>
            <a:spLocks noGrp="1"/>
          </p:cNvSpPr>
          <p:nvPr/>
        </p:nvSpPr>
        <p:spPr>
          <a:xfrm>
            <a:off x="594360" y="1188720"/>
            <a:ext cx="6355080" cy="457200"/>
          </a:xfrm>
          <a:prstGeom prst="rect">
            <a:avLst/>
          </a:prstGeom>
          <a:noFill/>
          <a:effectLst>
            <a:outerShdw blurRad="12700" dist="50800" dir="2700000" algn="bl" rotWithShape="0">
              <a:srgbClr val="FFFFFF">
                <a:alpha val="80000"/>
              </a:srgbClr>
            </a:outerShdw>
          </a:effectLst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  <a:defRPr sz="2550"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D71920"/>
                </a:solidFill>
                <a:latin typeface="Arial"/>
                <a:ea typeface="Arial"/>
                <a:cs typeface="Arial"/>
              </a:rPr>
              <a:t>VIỆT NAM - NHẬT BẢN 2026 B2B</a:t>
            </a:r>
            <a:endParaRPr sz="2900"/>
          </a:p>
        </p:txBody>
      </p:sp>
      <p:sp>
        <p:nvSpPr>
          <p:cNvPr id="26" name="Text 20">
            <a:extLst>
              <a:ext uri="{FF2B5EF4-FFF2-40B4-BE49-F238E27FC236}">
                <a16:creationId xmlns:a16="http://schemas.microsoft.com/office/drawing/2014/main" id="{D4610151-0CC8-4EE0-91FB-C658FFA564B2}"/>
              </a:ext>
            </a:extLst>
          </p:cNvPr>
          <p:cNvSpPr>
            <a:spLocks noGrp="1"/>
          </p:cNvSpPr>
          <p:nvPr/>
        </p:nvSpPr>
        <p:spPr>
          <a:xfrm>
            <a:off x="502920" y="1627632"/>
            <a:ext cx="6537960" cy="566928"/>
          </a:xfrm>
          <a:prstGeom prst="rect">
            <a:avLst/>
          </a:prstGeom>
          <a:noFill/>
          <a:effectLst>
            <a:outerShdw blurRad="12700" dist="50800" dir="2700000" algn="bl" rotWithShape="0">
              <a:srgbClr val="FFFFFF">
                <a:alpha val="80000"/>
              </a:srgbClr>
            </a:outerShdw>
          </a:effectLst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  <a:defRPr sz="3450"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HỘI NGHỊ GIAO THƯƠNG</a:t>
            </a:r>
            <a:endParaRPr sz="4000"/>
          </a:p>
        </p:txBody>
      </p:sp>
      <p:sp>
        <p:nvSpPr>
          <p:cNvPr id="27" name="Shape 21">
            <a:extLst>
              <a:ext uri="{FF2B5EF4-FFF2-40B4-BE49-F238E27FC236}">
                <a16:creationId xmlns:a16="http://schemas.microsoft.com/office/drawing/2014/main" id="{CCF09D48-046A-4AC4-A05A-E6A05248B127}"/>
              </a:ext>
            </a:extLst>
          </p:cNvPr>
          <p:cNvSpPr>
            <a:spLocks noGrp="1"/>
          </p:cNvSpPr>
          <p:nvPr/>
        </p:nvSpPr>
        <p:spPr>
          <a:xfrm>
            <a:off x="941832" y="2150070"/>
            <a:ext cx="5506592" cy="489538"/>
          </a:xfrm>
          <a:prstGeom prst="roundRect">
            <a:avLst>
              <a:gd name="adj" fmla="val 40000"/>
            </a:avLst>
          </a:prstGeom>
          <a:solidFill>
            <a:srgbClr val="082C70"/>
          </a:solidFill>
          <a:ln w="12700">
            <a:solidFill>
              <a:srgbClr val="082C7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2">
            <a:extLst>
              <a:ext uri="{FF2B5EF4-FFF2-40B4-BE49-F238E27FC236}">
                <a16:creationId xmlns:a16="http://schemas.microsoft.com/office/drawing/2014/main" id="{7AC6CAC9-608C-49E5-A893-177717A2E23D}"/>
              </a:ext>
            </a:extLst>
          </p:cNvPr>
          <p:cNvSpPr>
            <a:spLocks noGrp="1"/>
          </p:cNvSpPr>
          <p:nvPr/>
        </p:nvSpPr>
        <p:spPr>
          <a:xfrm>
            <a:off x="960120" y="2221992"/>
            <a:ext cx="5488304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95549"/>
          </a:bodyPr>
          <a:lstStyle/>
          <a:p>
            <a:pPr marL="0" indent="0" algn="ctr">
              <a:buNone/>
              <a:defRPr sz="1013">
                <a:latin typeface="Arial"/>
                <a:ea typeface="Arial"/>
                <a:cs typeface="Arial"/>
              </a:defRPr>
            </a:pPr>
            <a:r>
              <a:rPr sz="1013" b="1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Kỷ</a:t>
            </a:r>
            <a:r>
              <a:rPr sz="1013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013" b="1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niệm</a:t>
            </a:r>
            <a:r>
              <a:rPr sz="1013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 10 </a:t>
            </a:r>
            <a:r>
              <a:rPr sz="1013" b="1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năm</a:t>
            </a:r>
            <a:r>
              <a:rPr sz="1013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013" b="1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quan</a:t>
            </a:r>
            <a:r>
              <a:rPr sz="1013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013" b="1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hệ</a:t>
            </a:r>
            <a:r>
              <a:rPr sz="1013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013" b="1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hợp</a:t>
            </a:r>
            <a:r>
              <a:rPr sz="1013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013" b="1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tác</a:t>
            </a:r>
            <a:r>
              <a:rPr sz="1013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013" b="1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kinh</a:t>
            </a:r>
            <a:r>
              <a:rPr sz="1013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013" b="1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tế</a:t>
            </a:r>
            <a:r>
              <a:rPr sz="1013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013" b="1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giữa</a:t>
            </a:r>
            <a:r>
              <a:rPr sz="1013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 TP. Hải </a:t>
            </a:r>
            <a:r>
              <a:rPr sz="1013" b="1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Phòng</a:t>
            </a:r>
            <a:r>
              <a:rPr sz="1013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013" b="1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và</a:t>
            </a:r>
            <a:r>
              <a:rPr sz="1013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 TP. Yokkaichi (</a:t>
            </a:r>
            <a:r>
              <a:rPr sz="1013" b="1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tỉnh</a:t>
            </a:r>
            <a:r>
              <a:rPr sz="1013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 Mie)</a:t>
            </a:r>
            <a:endParaRPr sz="1200"/>
          </a:p>
          <a:p>
            <a:pPr marL="0" indent="0" algn="ctr">
              <a:buNone/>
              <a:defRPr sz="1013">
                <a:latin typeface="Arial"/>
                <a:ea typeface="Arial"/>
                <a:cs typeface="Arial"/>
              </a:defRPr>
            </a:pPr>
            <a:r>
              <a:rPr sz="1013" b="1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Tăng</a:t>
            </a:r>
            <a:r>
              <a:rPr sz="1013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013" b="1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cường</a:t>
            </a:r>
            <a:r>
              <a:rPr sz="1013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013" b="1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hợp</a:t>
            </a:r>
            <a:r>
              <a:rPr sz="1013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013" b="1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tác</a:t>
            </a:r>
            <a:r>
              <a:rPr sz="1013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013" b="1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giữa</a:t>
            </a:r>
            <a:r>
              <a:rPr sz="1013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 TP. Hải </a:t>
            </a:r>
            <a:r>
              <a:rPr sz="1013" b="1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Phòng</a:t>
            </a:r>
            <a:r>
              <a:rPr sz="1013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013" b="1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và</a:t>
            </a:r>
            <a:r>
              <a:rPr sz="1013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 TP. Yokkaichi</a:t>
            </a:r>
            <a:endParaRPr sz="1200"/>
          </a:p>
        </p:txBody>
      </p:sp>
      <p:sp>
        <p:nvSpPr>
          <p:cNvPr id="29" name="Shape 23">
            <a:extLst>
              <a:ext uri="{FF2B5EF4-FFF2-40B4-BE49-F238E27FC236}">
                <a16:creationId xmlns:a16="http://schemas.microsoft.com/office/drawing/2014/main" id="{F088C171-B2A4-41F9-9908-64D8E13473BE}"/>
              </a:ext>
            </a:extLst>
          </p:cNvPr>
          <p:cNvSpPr>
            <a:spLocks noGrp="1"/>
          </p:cNvSpPr>
          <p:nvPr/>
        </p:nvSpPr>
        <p:spPr>
          <a:xfrm>
            <a:off x="146304" y="2688336"/>
            <a:ext cx="7269480" cy="2377440"/>
          </a:xfrm>
          <a:prstGeom prst="roundRect">
            <a:avLst>
              <a:gd name="adj" fmla="val 4615"/>
            </a:avLst>
          </a:prstGeom>
          <a:solidFill>
            <a:srgbClr val="073A81"/>
          </a:solidFill>
          <a:ln w="12700">
            <a:solidFill>
              <a:srgbClr val="FFFFFF"/>
            </a:solidFill>
            <a:prstDash val="solid"/>
          </a:ln>
          <a:effectLst>
            <a:softEdge rad="38100"/>
          </a:effectLst>
        </p:spPr>
        <p:txBody>
          <a:bodyPr/>
          <a:lstStyle/>
          <a:p>
            <a:endParaRPr/>
          </a:p>
        </p:txBody>
      </p:sp>
      <p:sp>
        <p:nvSpPr>
          <p:cNvPr id="30" name="Text 24">
            <a:extLst>
              <a:ext uri="{FF2B5EF4-FFF2-40B4-BE49-F238E27FC236}">
                <a16:creationId xmlns:a16="http://schemas.microsoft.com/office/drawing/2014/main" id="{A1374A49-CF97-4D15-9BAD-3905D656D8BB}"/>
              </a:ext>
            </a:extLst>
          </p:cNvPr>
          <p:cNvSpPr>
            <a:spLocks noGrp="1"/>
          </p:cNvSpPr>
          <p:nvPr/>
        </p:nvSpPr>
        <p:spPr>
          <a:xfrm>
            <a:off x="320040" y="2788920"/>
            <a:ext cx="6903720" cy="25603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  <a:defRPr sz="1238">
                <a:latin typeface="Arial"/>
                <a:ea typeface="Arial"/>
                <a:cs typeface="Arial"/>
              </a:defRPr>
            </a:pPr>
            <a:r>
              <a:rPr sz="1238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9 DOANH NGHIỆP NHẬT BẢN MONG MUỐN HỢP TÁC VỚI DOANH NGHIỆP VIỆT NAM</a:t>
            </a:r>
            <a:endParaRPr sz="1500"/>
          </a:p>
        </p:txBody>
      </p:sp>
      <p:sp>
        <p:nvSpPr>
          <p:cNvPr id="31" name="Text 25">
            <a:extLst>
              <a:ext uri="{FF2B5EF4-FFF2-40B4-BE49-F238E27FC236}">
                <a16:creationId xmlns:a16="http://schemas.microsoft.com/office/drawing/2014/main" id="{0F56A34D-8E96-4EB4-B15D-88437F372EC2}"/>
              </a:ext>
            </a:extLst>
          </p:cNvPr>
          <p:cNvSpPr>
            <a:spLocks noGrp="1"/>
          </p:cNvSpPr>
          <p:nvPr/>
        </p:nvSpPr>
        <p:spPr>
          <a:xfrm>
            <a:off x="457200" y="3114762"/>
            <a:ext cx="6629400" cy="18288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  <a:defRPr sz="863">
                <a:latin typeface="Arial"/>
                <a:ea typeface="Arial"/>
                <a:cs typeface="Arial"/>
              </a:defRPr>
            </a:pPr>
            <a:r>
              <a:rPr sz="863">
                <a:solidFill>
                  <a:srgbClr val="DCE9FF"/>
                </a:solidFill>
                <a:latin typeface="Arial"/>
                <a:ea typeface="Arial"/>
                <a:cs typeface="Arial"/>
              </a:rPr>
              <a:t>Kết nối theo ngành trong 3 lĩnh vực, giới thiệu đối tác phù hợp nhất với quý doanh nghiệp</a:t>
            </a:r>
            <a:endParaRPr sz="1000"/>
          </a:p>
        </p:txBody>
      </p:sp>
      <p:sp>
        <p:nvSpPr>
          <p:cNvPr id="56" name="Shape 46">
            <a:extLst>
              <a:ext uri="{FF2B5EF4-FFF2-40B4-BE49-F238E27FC236}">
                <a16:creationId xmlns:a16="http://schemas.microsoft.com/office/drawing/2014/main" id="{C31D593A-08AD-424B-B750-D03F9DAB5595}"/>
              </a:ext>
            </a:extLst>
          </p:cNvPr>
          <p:cNvSpPr>
            <a:spLocks noGrp="1"/>
          </p:cNvSpPr>
          <p:nvPr/>
        </p:nvSpPr>
        <p:spPr>
          <a:xfrm>
            <a:off x="146304" y="5141745"/>
            <a:ext cx="3529584" cy="1856232"/>
          </a:xfrm>
          <a:prstGeom prst="roundRect">
            <a:avLst>
              <a:gd name="adj" fmla="val 3941"/>
            </a:avLst>
          </a:prstGeom>
          <a:solidFill>
            <a:srgbClr val="FFFFFF"/>
          </a:solidFill>
          <a:ln w="12700">
            <a:solidFill>
              <a:srgbClr val="CDD8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8" name="Text 48">
            <a:extLst>
              <a:ext uri="{FF2B5EF4-FFF2-40B4-BE49-F238E27FC236}">
                <a16:creationId xmlns:a16="http://schemas.microsoft.com/office/drawing/2014/main" id="{A62B29B9-64BD-4567-AF1C-96937991FB42}"/>
              </a:ext>
            </a:extLst>
          </p:cNvPr>
          <p:cNvSpPr>
            <a:spLocks noGrp="1"/>
          </p:cNvSpPr>
          <p:nvPr/>
        </p:nvSpPr>
        <p:spPr>
          <a:xfrm>
            <a:off x="438912" y="5255458"/>
            <a:ext cx="256032" cy="25603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endParaRPr sz="800"/>
          </a:p>
        </p:txBody>
      </p:sp>
      <p:sp>
        <p:nvSpPr>
          <p:cNvPr id="59" name="Text 49">
            <a:extLst>
              <a:ext uri="{FF2B5EF4-FFF2-40B4-BE49-F238E27FC236}">
                <a16:creationId xmlns:a16="http://schemas.microsoft.com/office/drawing/2014/main" id="{3BA191CA-324A-442D-9470-2137ABF97F28}"/>
              </a:ext>
            </a:extLst>
          </p:cNvPr>
          <p:cNvSpPr>
            <a:spLocks noGrp="1"/>
          </p:cNvSpPr>
          <p:nvPr/>
        </p:nvSpPr>
        <p:spPr>
          <a:xfrm>
            <a:off x="548640" y="5251473"/>
            <a:ext cx="2071314" cy="256032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92206"/>
          </a:bodyPr>
          <a:lstStyle/>
          <a:p>
            <a:pPr marL="0" indent="0">
              <a:buNone/>
              <a:defRPr sz="1088">
                <a:latin typeface="Arial"/>
                <a:ea typeface="Arial"/>
                <a:cs typeface="Arial"/>
              </a:defRPr>
            </a:pPr>
            <a:r>
              <a:rPr sz="1088" b="1">
                <a:solidFill>
                  <a:srgbClr val="D71920"/>
                </a:solidFill>
                <a:latin typeface="Arial"/>
                <a:ea typeface="Arial"/>
                <a:cs typeface="Arial"/>
              </a:rPr>
              <a:t>ĐƠN VỊ TỔ CHỨC VÀ PHỐI HỢP</a:t>
            </a:r>
            <a:endParaRPr sz="1400"/>
          </a:p>
        </p:txBody>
      </p:sp>
      <p:sp>
        <p:nvSpPr>
          <p:cNvPr id="62" name="Text 52">
            <a:extLst>
              <a:ext uri="{FF2B5EF4-FFF2-40B4-BE49-F238E27FC236}">
                <a16:creationId xmlns:a16="http://schemas.microsoft.com/office/drawing/2014/main" id="{876D08C0-5B5D-48A1-B669-172FFEC73E54}"/>
              </a:ext>
            </a:extLst>
          </p:cNvPr>
          <p:cNvSpPr>
            <a:spLocks noGrp="1"/>
          </p:cNvSpPr>
          <p:nvPr/>
        </p:nvSpPr>
        <p:spPr>
          <a:xfrm>
            <a:off x="548640" y="5691555"/>
            <a:ext cx="948284" cy="16459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  <a:defRPr>
                <a:latin typeface="Arial"/>
                <a:ea typeface="Arial"/>
                <a:cs typeface="Arial"/>
              </a:defRPr>
            </a:pPr>
            <a:r>
              <a:rPr sz="1000" b="1" err="1">
                <a:solidFill>
                  <a:srgbClr val="D71920"/>
                </a:solidFill>
                <a:latin typeface="Arial"/>
                <a:ea typeface="Arial"/>
                <a:cs typeface="Arial"/>
              </a:rPr>
              <a:t>Tổ</a:t>
            </a:r>
            <a:r>
              <a:rPr sz="1000" b="1">
                <a:solidFill>
                  <a:srgbClr val="D71920"/>
                </a:solidFill>
                <a:latin typeface="Arial"/>
                <a:ea typeface="Arial"/>
                <a:cs typeface="Arial"/>
              </a:rPr>
              <a:t> </a:t>
            </a:r>
            <a:r>
              <a:rPr sz="1000" b="1" err="1">
                <a:solidFill>
                  <a:srgbClr val="D71920"/>
                </a:solidFill>
                <a:latin typeface="Arial"/>
                <a:ea typeface="Arial"/>
                <a:cs typeface="Arial"/>
              </a:rPr>
              <a:t>chức</a:t>
            </a:r>
            <a:r>
              <a:rPr sz="1000" b="1">
                <a:solidFill>
                  <a:srgbClr val="D71920"/>
                </a:solidFill>
                <a:latin typeface="Arial"/>
                <a:ea typeface="Arial"/>
                <a:cs typeface="Arial"/>
              </a:rPr>
              <a:t>:</a:t>
            </a:r>
            <a:endParaRPr sz="1000" b="1"/>
          </a:p>
        </p:txBody>
      </p:sp>
      <p:sp>
        <p:nvSpPr>
          <p:cNvPr id="63" name="Text 53">
            <a:extLst>
              <a:ext uri="{FF2B5EF4-FFF2-40B4-BE49-F238E27FC236}">
                <a16:creationId xmlns:a16="http://schemas.microsoft.com/office/drawing/2014/main" id="{2916726C-DDDE-40B7-B355-95613BC8D16F}"/>
              </a:ext>
            </a:extLst>
          </p:cNvPr>
          <p:cNvSpPr>
            <a:spLocks noGrp="1"/>
          </p:cNvSpPr>
          <p:nvPr/>
        </p:nvSpPr>
        <p:spPr>
          <a:xfrm>
            <a:off x="1528539" y="5612076"/>
            <a:ext cx="1934421" cy="31089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>
              <a:buNone/>
              <a:defRPr sz="863"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Thành </a:t>
            </a:r>
            <a:r>
              <a:rPr sz="75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phố</a:t>
            </a:r>
            <a:r>
              <a:rPr sz="75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Yokkaichi (</a:t>
            </a:r>
            <a:r>
              <a:rPr sz="75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tỉnh</a:t>
            </a:r>
            <a:r>
              <a:rPr sz="75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Mie, Nhật </a:t>
            </a:r>
            <a:r>
              <a:rPr sz="75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Bản</a:t>
            </a:r>
            <a:r>
              <a:rPr sz="75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)</a:t>
            </a:r>
            <a:endParaRPr sz="750" b="1"/>
          </a:p>
          <a:p>
            <a:pPr marL="0" indent="0">
              <a:buNone/>
              <a:defRPr sz="863">
                <a:latin typeface="Arial"/>
                <a:ea typeface="Arial"/>
                <a:cs typeface="Arial"/>
              </a:defRPr>
            </a:pPr>
            <a:r>
              <a:rPr sz="75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Ủy</a:t>
            </a:r>
            <a:r>
              <a:rPr sz="75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ban </a:t>
            </a:r>
            <a:r>
              <a:rPr sz="75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Nhân</a:t>
            </a:r>
            <a:r>
              <a:rPr sz="75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75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dân</a:t>
            </a:r>
            <a:r>
              <a:rPr sz="75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75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thành</a:t>
            </a:r>
            <a:r>
              <a:rPr sz="75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75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phố</a:t>
            </a:r>
            <a:r>
              <a:rPr sz="75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Hải </a:t>
            </a:r>
            <a:r>
              <a:rPr sz="75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Phòng</a:t>
            </a:r>
            <a:endParaRPr sz="750" b="1"/>
          </a:p>
        </p:txBody>
      </p:sp>
      <p:sp>
        <p:nvSpPr>
          <p:cNvPr id="64" name="Shape 54">
            <a:extLst>
              <a:ext uri="{FF2B5EF4-FFF2-40B4-BE49-F238E27FC236}">
                <a16:creationId xmlns:a16="http://schemas.microsoft.com/office/drawing/2014/main" id="{3993B6DE-0351-460C-AC85-F45F371D2741}"/>
              </a:ext>
            </a:extLst>
          </p:cNvPr>
          <p:cNvSpPr>
            <a:spLocks noGrp="1"/>
          </p:cNvSpPr>
          <p:nvPr/>
        </p:nvSpPr>
        <p:spPr>
          <a:xfrm>
            <a:off x="308201" y="6001281"/>
            <a:ext cx="3123494" cy="0"/>
          </a:xfrm>
          <a:prstGeom prst="line">
            <a:avLst/>
          </a:prstGeom>
          <a:noFill/>
          <a:ln w="12700">
            <a:solidFill>
              <a:srgbClr val="DDE4EE"/>
            </a:solidFill>
            <a:prstDash val="solid"/>
          </a:ln>
        </p:spPr>
        <p:txBody>
          <a:bodyPr/>
          <a:lstStyle/>
          <a:p>
            <a:endParaRPr sz="2000"/>
          </a:p>
        </p:txBody>
      </p:sp>
      <p:sp>
        <p:nvSpPr>
          <p:cNvPr id="67" name="Text 57">
            <a:extLst>
              <a:ext uri="{FF2B5EF4-FFF2-40B4-BE49-F238E27FC236}">
                <a16:creationId xmlns:a16="http://schemas.microsoft.com/office/drawing/2014/main" id="{56D35DBF-47B3-467D-9534-0576FB002F4E}"/>
              </a:ext>
            </a:extLst>
          </p:cNvPr>
          <p:cNvSpPr>
            <a:spLocks noGrp="1"/>
          </p:cNvSpPr>
          <p:nvPr/>
        </p:nvSpPr>
        <p:spPr>
          <a:xfrm>
            <a:off x="548639" y="6610531"/>
            <a:ext cx="1032037" cy="16459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>
              <a:buNone/>
              <a:defRPr sz="840">
                <a:latin typeface="Arial"/>
                <a:ea typeface="Arial"/>
                <a:cs typeface="Arial"/>
              </a:defRPr>
            </a:pPr>
            <a:r>
              <a:rPr sz="900" b="1" err="1">
                <a:solidFill>
                  <a:srgbClr val="075CB4"/>
                </a:solidFill>
                <a:latin typeface="Arial"/>
                <a:ea typeface="Arial"/>
                <a:cs typeface="Arial"/>
              </a:rPr>
              <a:t>Đơn</a:t>
            </a:r>
            <a:r>
              <a:rPr sz="900" b="1">
                <a:solidFill>
                  <a:srgbClr val="075CB4"/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err="1">
                <a:solidFill>
                  <a:srgbClr val="075CB4"/>
                </a:solidFill>
                <a:latin typeface="Arial"/>
                <a:ea typeface="Arial"/>
                <a:cs typeface="Arial"/>
              </a:rPr>
              <a:t>vị</a:t>
            </a:r>
            <a:r>
              <a:rPr sz="900" b="1">
                <a:solidFill>
                  <a:srgbClr val="075CB4"/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err="1">
                <a:solidFill>
                  <a:srgbClr val="075CB4"/>
                </a:solidFill>
                <a:latin typeface="Arial"/>
                <a:ea typeface="Arial"/>
                <a:cs typeface="Arial"/>
              </a:rPr>
              <a:t>vận</a:t>
            </a:r>
            <a:r>
              <a:rPr sz="900" b="1">
                <a:solidFill>
                  <a:srgbClr val="075CB4"/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err="1">
                <a:solidFill>
                  <a:srgbClr val="075CB4"/>
                </a:solidFill>
                <a:latin typeface="Arial"/>
                <a:ea typeface="Arial"/>
                <a:cs typeface="Arial"/>
              </a:rPr>
              <a:t>hành</a:t>
            </a:r>
            <a:r>
              <a:rPr sz="900" b="1">
                <a:solidFill>
                  <a:srgbClr val="075CB4"/>
                </a:solidFill>
                <a:latin typeface="Arial"/>
                <a:ea typeface="Arial"/>
                <a:cs typeface="Arial"/>
              </a:rPr>
              <a:t>:</a:t>
            </a:r>
            <a:endParaRPr sz="900" b="1"/>
          </a:p>
        </p:txBody>
      </p:sp>
      <p:sp>
        <p:nvSpPr>
          <p:cNvPr id="68" name="Text 58">
            <a:extLst>
              <a:ext uri="{FF2B5EF4-FFF2-40B4-BE49-F238E27FC236}">
                <a16:creationId xmlns:a16="http://schemas.microsoft.com/office/drawing/2014/main" id="{2C0A949E-23DB-4383-AC96-178E5F583731}"/>
              </a:ext>
            </a:extLst>
          </p:cNvPr>
          <p:cNvSpPr>
            <a:spLocks noGrp="1"/>
          </p:cNvSpPr>
          <p:nvPr/>
        </p:nvSpPr>
        <p:spPr>
          <a:xfrm>
            <a:off x="1535629" y="6540411"/>
            <a:ext cx="1920240" cy="310896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  <a:defRPr>
                <a:latin typeface="Arial"/>
                <a:ea typeface="Arial"/>
                <a:cs typeface="Arial"/>
              </a:defRPr>
            </a:pPr>
            <a:r>
              <a:rPr sz="8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CÔNG TY ONE-VALUE</a:t>
            </a:r>
            <a:endParaRPr sz="800" b="1"/>
          </a:p>
        </p:txBody>
      </p:sp>
      <p:sp>
        <p:nvSpPr>
          <p:cNvPr id="69" name="Shape 59">
            <a:extLst>
              <a:ext uri="{FF2B5EF4-FFF2-40B4-BE49-F238E27FC236}">
                <a16:creationId xmlns:a16="http://schemas.microsoft.com/office/drawing/2014/main" id="{127B79A8-C5BF-478B-A968-DB689FC714E5}"/>
              </a:ext>
            </a:extLst>
          </p:cNvPr>
          <p:cNvSpPr>
            <a:spLocks noGrp="1"/>
          </p:cNvSpPr>
          <p:nvPr/>
        </p:nvSpPr>
        <p:spPr>
          <a:xfrm>
            <a:off x="308201" y="6449337"/>
            <a:ext cx="3123494" cy="0"/>
          </a:xfrm>
          <a:prstGeom prst="line">
            <a:avLst/>
          </a:prstGeom>
          <a:noFill/>
          <a:ln w="12700">
            <a:solidFill>
              <a:srgbClr val="DDE4EE"/>
            </a:solidFill>
            <a:prstDash val="solid"/>
          </a:ln>
        </p:spPr>
        <p:txBody>
          <a:bodyPr/>
          <a:lstStyle/>
          <a:p>
            <a:endParaRPr sz="2000"/>
          </a:p>
        </p:txBody>
      </p:sp>
      <p:sp>
        <p:nvSpPr>
          <p:cNvPr id="72" name="Text 62">
            <a:extLst>
              <a:ext uri="{FF2B5EF4-FFF2-40B4-BE49-F238E27FC236}">
                <a16:creationId xmlns:a16="http://schemas.microsoft.com/office/drawing/2014/main" id="{B06DFEAE-BF21-425D-A319-E7585F563DB6}"/>
              </a:ext>
            </a:extLst>
          </p:cNvPr>
          <p:cNvSpPr>
            <a:spLocks noGrp="1"/>
          </p:cNvSpPr>
          <p:nvPr/>
        </p:nvSpPr>
        <p:spPr>
          <a:xfrm>
            <a:off x="548640" y="6147591"/>
            <a:ext cx="948284" cy="16459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  <a:defRPr>
                <a:latin typeface="Arial"/>
                <a:ea typeface="Arial"/>
                <a:cs typeface="Arial"/>
              </a:defRPr>
            </a:pPr>
            <a:r>
              <a:rPr sz="1000" b="1">
                <a:solidFill>
                  <a:srgbClr val="79258E"/>
                </a:solidFill>
                <a:latin typeface="Arial"/>
                <a:ea typeface="Arial"/>
                <a:cs typeface="Arial"/>
              </a:rPr>
              <a:t>Phối </a:t>
            </a:r>
            <a:r>
              <a:rPr sz="1000" b="1" err="1">
                <a:solidFill>
                  <a:srgbClr val="79258E"/>
                </a:solidFill>
                <a:latin typeface="Arial"/>
                <a:ea typeface="Arial"/>
                <a:cs typeface="Arial"/>
              </a:rPr>
              <a:t>hợp</a:t>
            </a:r>
            <a:r>
              <a:rPr sz="1000" b="1">
                <a:solidFill>
                  <a:srgbClr val="79258E"/>
                </a:solidFill>
                <a:latin typeface="Arial"/>
                <a:ea typeface="Arial"/>
                <a:cs typeface="Arial"/>
              </a:rPr>
              <a:t>:</a:t>
            </a:r>
            <a:endParaRPr sz="1000" b="1"/>
          </a:p>
        </p:txBody>
      </p:sp>
      <p:sp>
        <p:nvSpPr>
          <p:cNvPr id="73" name="Text 63">
            <a:extLst>
              <a:ext uri="{FF2B5EF4-FFF2-40B4-BE49-F238E27FC236}">
                <a16:creationId xmlns:a16="http://schemas.microsoft.com/office/drawing/2014/main" id="{09925D8B-DDAE-421B-AAE7-B1744CC24F9F}"/>
              </a:ext>
            </a:extLst>
          </p:cNvPr>
          <p:cNvSpPr>
            <a:spLocks noGrp="1"/>
          </p:cNvSpPr>
          <p:nvPr/>
        </p:nvSpPr>
        <p:spPr>
          <a:xfrm>
            <a:off x="1511455" y="6099372"/>
            <a:ext cx="1920240" cy="310896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  <a:defRPr sz="803">
                <a:latin typeface="Arial"/>
                <a:ea typeface="Arial"/>
                <a:cs typeface="Arial"/>
              </a:defRPr>
            </a:pPr>
            <a:r>
              <a:rPr sz="803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Phòng</a:t>
            </a:r>
            <a:r>
              <a:rPr sz="803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Thương </a:t>
            </a:r>
            <a:r>
              <a:rPr sz="803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mại</a:t>
            </a:r>
            <a:r>
              <a:rPr sz="803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803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và</a:t>
            </a:r>
            <a:r>
              <a:rPr sz="803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Công </a:t>
            </a:r>
            <a:r>
              <a:rPr sz="803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nghiệp</a:t>
            </a:r>
            <a:r>
              <a:rPr sz="803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Yokkaichi</a:t>
            </a:r>
            <a:endParaRPr sz="1000" b="1"/>
          </a:p>
        </p:txBody>
      </p:sp>
      <p:sp>
        <p:nvSpPr>
          <p:cNvPr id="74" name="Shape 64">
            <a:extLst>
              <a:ext uri="{FF2B5EF4-FFF2-40B4-BE49-F238E27FC236}">
                <a16:creationId xmlns:a16="http://schemas.microsoft.com/office/drawing/2014/main" id="{F85223C1-B65A-47EC-AADD-6EDE560D82A3}"/>
              </a:ext>
            </a:extLst>
          </p:cNvPr>
          <p:cNvSpPr>
            <a:spLocks noGrp="1"/>
          </p:cNvSpPr>
          <p:nvPr/>
        </p:nvSpPr>
        <p:spPr>
          <a:xfrm>
            <a:off x="3871757" y="5141745"/>
            <a:ext cx="3575304" cy="1881308"/>
          </a:xfrm>
          <a:prstGeom prst="roundRect">
            <a:avLst>
              <a:gd name="adj" fmla="val 3941"/>
            </a:avLst>
          </a:prstGeom>
          <a:solidFill>
            <a:srgbClr val="FFFFFF"/>
          </a:solidFill>
          <a:ln w="12700">
            <a:solidFill>
              <a:srgbClr val="CDD8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7" name="Text 67">
            <a:extLst>
              <a:ext uri="{FF2B5EF4-FFF2-40B4-BE49-F238E27FC236}">
                <a16:creationId xmlns:a16="http://schemas.microsoft.com/office/drawing/2014/main" id="{C1CF7813-4BF7-401D-9589-818FA1697BD7}"/>
              </a:ext>
            </a:extLst>
          </p:cNvPr>
          <p:cNvSpPr>
            <a:spLocks noGrp="1"/>
          </p:cNvSpPr>
          <p:nvPr/>
        </p:nvSpPr>
        <p:spPr>
          <a:xfrm>
            <a:off x="4069080" y="5251473"/>
            <a:ext cx="1533404" cy="256032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91143"/>
          </a:bodyPr>
          <a:lstStyle/>
          <a:p>
            <a:pPr marL="0" indent="0">
              <a:buNone/>
              <a:defRPr sz="1125"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D71920"/>
                </a:solidFill>
                <a:latin typeface="Arial"/>
                <a:ea typeface="Arial"/>
                <a:cs typeface="Arial"/>
              </a:rPr>
              <a:t>THỜI GIAN VÀ ĐỊA ĐIỂM</a:t>
            </a:r>
            <a:endParaRPr sz="1400"/>
          </a:p>
        </p:txBody>
      </p:sp>
      <p:sp>
        <p:nvSpPr>
          <p:cNvPr id="78" name="Text 68">
            <a:extLst>
              <a:ext uri="{FF2B5EF4-FFF2-40B4-BE49-F238E27FC236}">
                <a16:creationId xmlns:a16="http://schemas.microsoft.com/office/drawing/2014/main" id="{656B7D90-BB2C-440D-B5F4-F7838B76E3A3}"/>
              </a:ext>
            </a:extLst>
          </p:cNvPr>
          <p:cNvSpPr>
            <a:spLocks noGrp="1"/>
          </p:cNvSpPr>
          <p:nvPr/>
        </p:nvSpPr>
        <p:spPr>
          <a:xfrm>
            <a:off x="4069080" y="5512946"/>
            <a:ext cx="2606040" cy="305455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  <a:defRPr sz="975">
                <a:latin typeface="Arial"/>
                <a:ea typeface="Arial"/>
                <a:cs typeface="Arial"/>
              </a:defRPr>
            </a:pPr>
            <a:r>
              <a:rPr sz="97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Thứ</a:t>
            </a:r>
            <a:r>
              <a:rPr sz="97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Hai, </a:t>
            </a:r>
            <a:r>
              <a:rPr sz="97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ngày</a:t>
            </a:r>
            <a:r>
              <a:rPr sz="97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23/11/2026</a:t>
            </a:r>
            <a:endParaRPr sz="1150"/>
          </a:p>
        </p:txBody>
      </p:sp>
      <p:sp>
        <p:nvSpPr>
          <p:cNvPr id="79" name="Text 69">
            <a:extLst>
              <a:ext uri="{FF2B5EF4-FFF2-40B4-BE49-F238E27FC236}">
                <a16:creationId xmlns:a16="http://schemas.microsoft.com/office/drawing/2014/main" id="{A232D509-2BF6-475E-BA49-A68CE8E72CD8}"/>
              </a:ext>
            </a:extLst>
          </p:cNvPr>
          <p:cNvSpPr>
            <a:spLocks noGrp="1"/>
          </p:cNvSpPr>
          <p:nvPr/>
        </p:nvSpPr>
        <p:spPr>
          <a:xfrm>
            <a:off x="4069080" y="5827545"/>
            <a:ext cx="1325880" cy="20116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  <a:defRPr>
                <a:latin typeface="Arial"/>
                <a:ea typeface="Arial"/>
                <a:cs typeface="Arial"/>
              </a:defRPr>
            </a:pPr>
            <a:r>
              <a:rPr sz="950" b="1">
                <a:solidFill>
                  <a:srgbClr val="D71920"/>
                </a:solidFill>
                <a:latin typeface="Arial"/>
                <a:ea typeface="Arial"/>
                <a:cs typeface="Arial"/>
              </a:rPr>
              <a:t>10:00 - 16:00</a:t>
            </a:r>
            <a:endParaRPr sz="950"/>
          </a:p>
        </p:txBody>
      </p:sp>
      <p:sp>
        <p:nvSpPr>
          <p:cNvPr id="80" name="Text 70">
            <a:extLst>
              <a:ext uri="{FF2B5EF4-FFF2-40B4-BE49-F238E27FC236}">
                <a16:creationId xmlns:a16="http://schemas.microsoft.com/office/drawing/2014/main" id="{F57C5243-8AB9-4F6C-B77F-B9E751CB9D73}"/>
              </a:ext>
            </a:extLst>
          </p:cNvPr>
          <p:cNvSpPr>
            <a:spLocks noGrp="1"/>
          </p:cNvSpPr>
          <p:nvPr/>
        </p:nvSpPr>
        <p:spPr>
          <a:xfrm>
            <a:off x="4934978" y="5822104"/>
            <a:ext cx="919963" cy="20116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  <a:defRPr sz="825"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Giao </a:t>
            </a:r>
            <a:r>
              <a:rPr sz="8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thương</a:t>
            </a:r>
            <a:r>
              <a:rPr sz="8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B2B</a:t>
            </a:r>
            <a:endParaRPr sz="950"/>
          </a:p>
        </p:txBody>
      </p:sp>
      <p:sp>
        <p:nvSpPr>
          <p:cNvPr id="81" name="Text 71">
            <a:extLst>
              <a:ext uri="{FF2B5EF4-FFF2-40B4-BE49-F238E27FC236}">
                <a16:creationId xmlns:a16="http://schemas.microsoft.com/office/drawing/2014/main" id="{C708F48A-71A2-4AAE-86A0-7B810C8E0A13}"/>
              </a:ext>
            </a:extLst>
          </p:cNvPr>
          <p:cNvSpPr>
            <a:spLocks noGrp="1"/>
          </p:cNvSpPr>
          <p:nvPr/>
        </p:nvSpPr>
        <p:spPr>
          <a:xfrm>
            <a:off x="4069080" y="6082265"/>
            <a:ext cx="1735567" cy="16459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  <a:defRPr>
                <a:latin typeface="Arial"/>
                <a:ea typeface="Arial"/>
                <a:cs typeface="Arial"/>
              </a:defRPr>
            </a:pPr>
            <a:r>
              <a:rPr sz="650">
                <a:solidFill>
                  <a:srgbClr val="333333"/>
                </a:solidFill>
                <a:latin typeface="Arial"/>
                <a:ea typeface="Arial"/>
                <a:cs typeface="Arial"/>
              </a:rPr>
              <a:t>※ Vui </a:t>
            </a:r>
            <a:r>
              <a:rPr sz="650" err="1">
                <a:solidFill>
                  <a:srgbClr val="333333"/>
                </a:solidFill>
                <a:latin typeface="Arial"/>
                <a:ea typeface="Arial"/>
                <a:cs typeface="Arial"/>
              </a:rPr>
              <a:t>lòng</a:t>
            </a:r>
            <a:r>
              <a:rPr sz="650">
                <a:solidFill>
                  <a:srgbClr val="333333"/>
                </a:solidFill>
                <a:latin typeface="Arial"/>
                <a:ea typeface="Arial"/>
                <a:cs typeface="Arial"/>
              </a:rPr>
              <a:t> </a:t>
            </a:r>
            <a:r>
              <a:rPr sz="650" err="1">
                <a:solidFill>
                  <a:srgbClr val="333333"/>
                </a:solidFill>
                <a:latin typeface="Arial"/>
                <a:ea typeface="Arial"/>
                <a:cs typeface="Arial"/>
              </a:rPr>
              <a:t>xem</a:t>
            </a:r>
            <a:r>
              <a:rPr sz="650">
                <a:solidFill>
                  <a:srgbClr val="333333"/>
                </a:solidFill>
                <a:latin typeface="Arial"/>
                <a:ea typeface="Arial"/>
                <a:cs typeface="Arial"/>
              </a:rPr>
              <a:t> </a:t>
            </a:r>
            <a:r>
              <a:rPr sz="650" err="1">
                <a:solidFill>
                  <a:srgbClr val="333333"/>
                </a:solidFill>
                <a:latin typeface="Arial"/>
                <a:ea typeface="Arial"/>
                <a:cs typeface="Arial"/>
              </a:rPr>
              <a:t>lịch</a:t>
            </a:r>
            <a:r>
              <a:rPr sz="650">
                <a:solidFill>
                  <a:srgbClr val="333333"/>
                </a:solidFill>
                <a:latin typeface="Arial"/>
                <a:ea typeface="Arial"/>
                <a:cs typeface="Arial"/>
              </a:rPr>
              <a:t> </a:t>
            </a:r>
            <a:r>
              <a:rPr sz="650" err="1">
                <a:solidFill>
                  <a:srgbClr val="333333"/>
                </a:solidFill>
                <a:latin typeface="Arial"/>
                <a:ea typeface="Arial"/>
                <a:cs typeface="Arial"/>
              </a:rPr>
              <a:t>trình</a:t>
            </a:r>
            <a:r>
              <a:rPr sz="650">
                <a:solidFill>
                  <a:srgbClr val="333333"/>
                </a:solidFill>
                <a:latin typeface="Arial"/>
                <a:ea typeface="Arial"/>
                <a:cs typeface="Arial"/>
              </a:rPr>
              <a:t> chi </a:t>
            </a:r>
            <a:r>
              <a:rPr sz="650" err="1">
                <a:solidFill>
                  <a:srgbClr val="333333"/>
                </a:solidFill>
                <a:latin typeface="Arial"/>
                <a:ea typeface="Arial"/>
                <a:cs typeface="Arial"/>
              </a:rPr>
              <a:t>tiết</a:t>
            </a:r>
            <a:r>
              <a:rPr sz="650">
                <a:solidFill>
                  <a:srgbClr val="333333"/>
                </a:solidFill>
                <a:latin typeface="Arial"/>
                <a:ea typeface="Arial"/>
                <a:cs typeface="Arial"/>
              </a:rPr>
              <a:t> ở </a:t>
            </a:r>
            <a:r>
              <a:rPr sz="650" err="1">
                <a:solidFill>
                  <a:srgbClr val="333333"/>
                </a:solidFill>
                <a:latin typeface="Arial"/>
                <a:ea typeface="Arial"/>
                <a:cs typeface="Arial"/>
              </a:rPr>
              <a:t>mặt</a:t>
            </a:r>
            <a:r>
              <a:rPr sz="650">
                <a:solidFill>
                  <a:srgbClr val="333333"/>
                </a:solidFill>
                <a:latin typeface="Arial"/>
                <a:ea typeface="Arial"/>
                <a:cs typeface="Arial"/>
              </a:rPr>
              <a:t> </a:t>
            </a:r>
            <a:r>
              <a:rPr sz="650" err="1">
                <a:solidFill>
                  <a:srgbClr val="333333"/>
                </a:solidFill>
                <a:latin typeface="Arial"/>
                <a:ea typeface="Arial"/>
                <a:cs typeface="Arial"/>
              </a:rPr>
              <a:t>sau</a:t>
            </a:r>
            <a:endParaRPr sz="650"/>
          </a:p>
        </p:txBody>
      </p:sp>
      <p:sp>
        <p:nvSpPr>
          <p:cNvPr id="82" name="Text 72">
            <a:extLst>
              <a:ext uri="{FF2B5EF4-FFF2-40B4-BE49-F238E27FC236}">
                <a16:creationId xmlns:a16="http://schemas.microsoft.com/office/drawing/2014/main" id="{AA5C5E89-42DF-4E14-BAE3-94D70EA36BA6}"/>
              </a:ext>
            </a:extLst>
          </p:cNvPr>
          <p:cNvSpPr>
            <a:spLocks noGrp="1"/>
          </p:cNvSpPr>
          <p:nvPr/>
        </p:nvSpPr>
        <p:spPr>
          <a:xfrm>
            <a:off x="4069080" y="6292379"/>
            <a:ext cx="2084832" cy="20116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  <a:defRPr>
                <a:latin typeface="Arial"/>
                <a:ea typeface="Arial"/>
                <a:cs typeface="Arial"/>
              </a:defRPr>
            </a:pPr>
            <a:r>
              <a:rPr sz="92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📍 HOTEL NIKKO HAI PHONG</a:t>
            </a:r>
            <a:endParaRPr sz="920"/>
          </a:p>
        </p:txBody>
      </p:sp>
      <p:sp>
        <p:nvSpPr>
          <p:cNvPr id="83" name="Text 73">
            <a:extLst>
              <a:ext uri="{FF2B5EF4-FFF2-40B4-BE49-F238E27FC236}">
                <a16:creationId xmlns:a16="http://schemas.microsoft.com/office/drawing/2014/main" id="{88F7C763-0422-4EF7-AAEC-230125705646}"/>
              </a:ext>
            </a:extLst>
          </p:cNvPr>
          <p:cNvSpPr>
            <a:spLocks noGrp="1"/>
          </p:cNvSpPr>
          <p:nvPr/>
        </p:nvSpPr>
        <p:spPr>
          <a:xfrm>
            <a:off x="4297680" y="6484403"/>
            <a:ext cx="1645920" cy="16459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680">
                <a:solidFill>
                  <a:srgbClr val="061B55"/>
                </a:solidFill>
                <a:latin typeface="Meiryo"/>
                <a:ea typeface="Meiryo"/>
                <a:cs typeface="Meiryo"/>
              </a:rPr>
              <a:t>(Hotel Nikko Hai Phong)</a:t>
            </a:r>
            <a:endParaRPr sz="680"/>
          </a:p>
        </p:txBody>
      </p:sp>
      <p:sp>
        <p:nvSpPr>
          <p:cNvPr id="84" name="Text 74">
            <a:extLst>
              <a:ext uri="{FF2B5EF4-FFF2-40B4-BE49-F238E27FC236}">
                <a16:creationId xmlns:a16="http://schemas.microsoft.com/office/drawing/2014/main" id="{0FAFF918-0BD5-4638-A32F-0071B96B8E41}"/>
              </a:ext>
            </a:extLst>
          </p:cNvPr>
          <p:cNvSpPr>
            <a:spLocks noGrp="1"/>
          </p:cNvSpPr>
          <p:nvPr/>
        </p:nvSpPr>
        <p:spPr>
          <a:xfrm>
            <a:off x="4069080" y="6695859"/>
            <a:ext cx="3227070" cy="27432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  <a:defRPr sz="630">
                <a:latin typeface="Arial"/>
                <a:ea typeface="Arial"/>
                <a:cs typeface="Arial"/>
              </a:defRPr>
            </a:pPr>
            <a:r>
              <a:rPr sz="630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Phòng</a:t>
            </a:r>
            <a:r>
              <a:rPr sz="630">
                <a:solidFill>
                  <a:srgbClr val="061B55"/>
                </a:solidFill>
                <a:latin typeface="Arial"/>
                <a:ea typeface="Arial"/>
                <a:cs typeface="Arial"/>
              </a:rPr>
              <a:t>: Fuji, Sakura, Akebono, Mizuho</a:t>
            </a:r>
            <a:endParaRPr sz="800"/>
          </a:p>
          <a:p>
            <a:pPr marL="0" indent="0">
              <a:buNone/>
              <a:defRPr sz="630">
                <a:latin typeface="Arial"/>
                <a:ea typeface="Arial"/>
                <a:cs typeface="Arial"/>
              </a:defRPr>
            </a:pPr>
            <a:r>
              <a:rPr sz="630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Địa</a:t>
            </a:r>
            <a:r>
              <a:rPr sz="630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30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chỉ</a:t>
            </a:r>
            <a:r>
              <a:rPr sz="630">
                <a:solidFill>
                  <a:srgbClr val="061B55"/>
                </a:solidFill>
                <a:latin typeface="Arial"/>
                <a:ea typeface="Arial"/>
                <a:cs typeface="Arial"/>
              </a:rPr>
              <a:t>: </a:t>
            </a:r>
            <a:r>
              <a:rPr sz="630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Số</a:t>
            </a:r>
            <a:r>
              <a:rPr sz="630">
                <a:solidFill>
                  <a:srgbClr val="061B55"/>
                </a:solidFill>
                <a:latin typeface="Arial"/>
                <a:ea typeface="Arial"/>
                <a:cs typeface="Arial"/>
              </a:rPr>
              <a:t> 1, </a:t>
            </a:r>
            <a:r>
              <a:rPr sz="630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Đường</a:t>
            </a:r>
            <a:r>
              <a:rPr sz="630">
                <a:solidFill>
                  <a:srgbClr val="061B55"/>
                </a:solidFill>
                <a:latin typeface="Arial"/>
                <a:ea typeface="Arial"/>
                <a:cs typeface="Arial"/>
              </a:rPr>
              <a:t> 1, Waterfront City, </a:t>
            </a:r>
            <a:r>
              <a:rPr sz="630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Vĩnh</a:t>
            </a:r>
            <a:r>
              <a:rPr sz="630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30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Niệm</a:t>
            </a:r>
            <a:r>
              <a:rPr sz="630">
                <a:solidFill>
                  <a:srgbClr val="061B55"/>
                </a:solidFill>
                <a:latin typeface="Arial"/>
                <a:ea typeface="Arial"/>
                <a:cs typeface="Arial"/>
              </a:rPr>
              <a:t>, Lê </a:t>
            </a:r>
            <a:r>
              <a:rPr sz="630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Chân</a:t>
            </a:r>
            <a:r>
              <a:rPr sz="630">
                <a:solidFill>
                  <a:srgbClr val="061B55"/>
                </a:solidFill>
                <a:latin typeface="Arial"/>
                <a:ea typeface="Arial"/>
                <a:cs typeface="Arial"/>
              </a:rPr>
              <a:t>, Hải </a:t>
            </a:r>
            <a:r>
              <a:rPr sz="630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Phòng</a:t>
            </a:r>
            <a:endParaRPr sz="580"/>
          </a:p>
        </p:txBody>
      </p:sp>
      <p:sp>
        <p:nvSpPr>
          <p:cNvPr id="87" name="Text 77">
            <a:extLst>
              <a:ext uri="{FF2B5EF4-FFF2-40B4-BE49-F238E27FC236}">
                <a16:creationId xmlns:a16="http://schemas.microsoft.com/office/drawing/2014/main" id="{6B7EA9F3-391B-460F-B8F8-92F7DD396C90}"/>
              </a:ext>
            </a:extLst>
          </p:cNvPr>
          <p:cNvSpPr>
            <a:spLocks noGrp="1"/>
          </p:cNvSpPr>
          <p:nvPr/>
        </p:nvSpPr>
        <p:spPr>
          <a:xfrm>
            <a:off x="6035040" y="6585429"/>
            <a:ext cx="1197864" cy="168457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sz="600" b="1">
                <a:solidFill>
                  <a:srgbClr val="061B55"/>
                </a:solidFill>
                <a:latin typeface="Meiryo"/>
                <a:ea typeface="Meiryo"/>
                <a:cs typeface="Meiryo"/>
              </a:rPr>
              <a:t>Hotel Nikko Hai Phong</a:t>
            </a:r>
            <a:endParaRPr sz="600"/>
          </a:p>
        </p:txBody>
      </p:sp>
      <p:sp>
        <p:nvSpPr>
          <p:cNvPr id="91" name="Shape 81">
            <a:extLst>
              <a:ext uri="{FF2B5EF4-FFF2-40B4-BE49-F238E27FC236}">
                <a16:creationId xmlns:a16="http://schemas.microsoft.com/office/drawing/2014/main" id="{7EB92FB5-456E-4939-8FAD-0870123974C2}"/>
              </a:ext>
            </a:extLst>
          </p:cNvPr>
          <p:cNvSpPr>
            <a:spLocks noGrp="1"/>
          </p:cNvSpPr>
          <p:nvPr/>
        </p:nvSpPr>
        <p:spPr>
          <a:xfrm>
            <a:off x="146304" y="7150608"/>
            <a:ext cx="7269480" cy="1444752"/>
          </a:xfrm>
          <a:prstGeom prst="roundRect">
            <a:avLst>
              <a:gd name="adj" fmla="val 7595"/>
            </a:avLst>
          </a:prstGeom>
          <a:solidFill>
            <a:srgbClr val="FFFFFF"/>
          </a:solidFill>
          <a:ln w="12700">
            <a:solidFill>
              <a:srgbClr val="D719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2" name="Shape 82">
            <a:extLst>
              <a:ext uri="{FF2B5EF4-FFF2-40B4-BE49-F238E27FC236}">
                <a16:creationId xmlns:a16="http://schemas.microsoft.com/office/drawing/2014/main" id="{7296C828-7ED3-444B-A6A1-9F86B0B9AAEC}"/>
              </a:ext>
            </a:extLst>
          </p:cNvPr>
          <p:cNvSpPr>
            <a:spLocks noGrp="1"/>
          </p:cNvSpPr>
          <p:nvPr/>
        </p:nvSpPr>
        <p:spPr>
          <a:xfrm>
            <a:off x="777240" y="7077456"/>
            <a:ext cx="6035040" cy="256032"/>
          </a:xfrm>
          <a:prstGeom prst="roundRect">
            <a:avLst>
              <a:gd name="adj" fmla="val 64286"/>
            </a:avLst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3" name="Text 83">
            <a:extLst>
              <a:ext uri="{FF2B5EF4-FFF2-40B4-BE49-F238E27FC236}">
                <a16:creationId xmlns:a16="http://schemas.microsoft.com/office/drawing/2014/main" id="{BEAE8C2B-A31B-4206-A86D-CC77C0C30CF5}"/>
              </a:ext>
            </a:extLst>
          </p:cNvPr>
          <p:cNvSpPr>
            <a:spLocks noGrp="1"/>
          </p:cNvSpPr>
          <p:nvPr/>
        </p:nvSpPr>
        <p:spPr>
          <a:xfrm>
            <a:off x="777240" y="7104888"/>
            <a:ext cx="6035040" cy="2286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  <a:defRPr sz="938">
                <a:latin typeface="Arial"/>
                <a:ea typeface="Arial"/>
                <a:cs typeface="Arial"/>
              </a:defRPr>
            </a:pPr>
            <a:r>
              <a:rPr sz="938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★ QUYỀN LỢI DÀNH RIÊNG CHO DOANH NGHIỆP VIỆT NAM THAM GIA ★</a:t>
            </a:r>
            <a:endParaRPr sz="1080"/>
          </a:p>
        </p:txBody>
      </p:sp>
      <p:sp>
        <p:nvSpPr>
          <p:cNvPr id="94" name="Shape 84">
            <a:extLst>
              <a:ext uri="{FF2B5EF4-FFF2-40B4-BE49-F238E27FC236}">
                <a16:creationId xmlns:a16="http://schemas.microsoft.com/office/drawing/2014/main" id="{7C18A452-15C6-469C-8E1A-2C3067CF49D7}"/>
              </a:ext>
            </a:extLst>
          </p:cNvPr>
          <p:cNvSpPr>
            <a:spLocks noGrp="1"/>
          </p:cNvSpPr>
          <p:nvPr/>
        </p:nvSpPr>
        <p:spPr>
          <a:xfrm>
            <a:off x="594360" y="7388352"/>
            <a:ext cx="201168" cy="201168"/>
          </a:xfrm>
          <a:prstGeom prst="ellipse">
            <a:avLst/>
          </a:prstGeom>
          <a:solidFill>
            <a:srgbClr val="D71920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5" name="Text 85">
            <a:extLst>
              <a:ext uri="{FF2B5EF4-FFF2-40B4-BE49-F238E27FC236}">
                <a16:creationId xmlns:a16="http://schemas.microsoft.com/office/drawing/2014/main" id="{B3EE09A8-FE51-4E5B-B40F-433EA71AB050}"/>
              </a:ext>
            </a:extLst>
          </p:cNvPr>
          <p:cNvSpPr>
            <a:spLocks noGrp="1"/>
          </p:cNvSpPr>
          <p:nvPr/>
        </p:nvSpPr>
        <p:spPr>
          <a:xfrm>
            <a:off x="594360" y="740664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  <a:defRPr>
                <a:latin typeface="Arial"/>
                <a:ea typeface="Arial"/>
                <a:cs typeface="Arial"/>
              </a:defRPr>
            </a:pPr>
            <a:r>
              <a:rPr sz="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1:1</a:t>
            </a:r>
            <a:endParaRPr sz="650"/>
          </a:p>
        </p:txBody>
      </p:sp>
      <p:sp>
        <p:nvSpPr>
          <p:cNvPr id="96" name="Text 86">
            <a:extLst>
              <a:ext uri="{FF2B5EF4-FFF2-40B4-BE49-F238E27FC236}">
                <a16:creationId xmlns:a16="http://schemas.microsoft.com/office/drawing/2014/main" id="{231651B8-A663-4AE2-9540-308A7C5F10FB}"/>
              </a:ext>
            </a:extLst>
          </p:cNvPr>
          <p:cNvSpPr>
            <a:spLocks noGrp="1"/>
          </p:cNvSpPr>
          <p:nvPr/>
        </p:nvSpPr>
        <p:spPr>
          <a:xfrm>
            <a:off x="960120" y="7422270"/>
            <a:ext cx="1417320" cy="14630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  <a:defRPr sz="728">
                <a:latin typeface="Arial"/>
                <a:ea typeface="Arial"/>
                <a:cs typeface="Arial"/>
              </a:defRPr>
            </a:pPr>
            <a:r>
              <a:rPr sz="66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Giao </a:t>
            </a:r>
            <a:r>
              <a:rPr sz="66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thương</a:t>
            </a:r>
            <a:r>
              <a:rPr sz="66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1:1:</a:t>
            </a:r>
            <a:endParaRPr sz="660"/>
          </a:p>
        </p:txBody>
      </p:sp>
      <p:sp>
        <p:nvSpPr>
          <p:cNvPr id="97" name="Text 87">
            <a:extLst>
              <a:ext uri="{FF2B5EF4-FFF2-40B4-BE49-F238E27FC236}">
                <a16:creationId xmlns:a16="http://schemas.microsoft.com/office/drawing/2014/main" id="{72ED4F06-4D44-42EC-B55F-AD235F4ADED3}"/>
              </a:ext>
            </a:extLst>
          </p:cNvPr>
          <p:cNvSpPr>
            <a:spLocks noGrp="1"/>
          </p:cNvSpPr>
          <p:nvPr/>
        </p:nvSpPr>
        <p:spPr>
          <a:xfrm>
            <a:off x="2553784" y="7413160"/>
            <a:ext cx="5074920" cy="14630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  <a:defRPr sz="660">
                <a:latin typeface="Arial"/>
                <a:ea typeface="Arial"/>
                <a:cs typeface="Arial"/>
              </a:defRPr>
            </a:pP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Ưu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tiên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sắp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xếp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cuộc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gặp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riêng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với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doanh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nghiệp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Nhật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Bản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phù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hợp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nhất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với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sản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phẩm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và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dịch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vụ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của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quý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doanh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nghiệp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.</a:t>
            </a:r>
            <a:endParaRPr sz="660"/>
          </a:p>
        </p:txBody>
      </p:sp>
      <p:sp>
        <p:nvSpPr>
          <p:cNvPr id="98" name="Shape 88">
            <a:extLst>
              <a:ext uri="{FF2B5EF4-FFF2-40B4-BE49-F238E27FC236}">
                <a16:creationId xmlns:a16="http://schemas.microsoft.com/office/drawing/2014/main" id="{4EB08783-9562-411C-B261-0D5356403521}"/>
              </a:ext>
            </a:extLst>
          </p:cNvPr>
          <p:cNvSpPr>
            <a:spLocks noGrp="1"/>
          </p:cNvSpPr>
          <p:nvPr/>
        </p:nvSpPr>
        <p:spPr>
          <a:xfrm>
            <a:off x="868680" y="7616952"/>
            <a:ext cx="6172200" cy="0"/>
          </a:xfrm>
          <a:prstGeom prst="line">
            <a:avLst/>
          </a:prstGeom>
          <a:noFill/>
          <a:ln w="12700">
            <a:solidFill>
              <a:srgbClr val="E2E7EF"/>
            </a:solidFill>
            <a:prstDash val="solid"/>
          </a:ln>
        </p:spPr>
        <p:txBody>
          <a:bodyPr/>
          <a:lstStyle/>
          <a:p>
            <a:endParaRPr sz="2000"/>
          </a:p>
        </p:txBody>
      </p:sp>
      <p:sp>
        <p:nvSpPr>
          <p:cNvPr id="99" name="Shape 89">
            <a:extLst>
              <a:ext uri="{FF2B5EF4-FFF2-40B4-BE49-F238E27FC236}">
                <a16:creationId xmlns:a16="http://schemas.microsoft.com/office/drawing/2014/main" id="{93DF8FCE-6868-40AC-BB8A-7A867D058F04}"/>
              </a:ext>
            </a:extLst>
          </p:cNvPr>
          <p:cNvSpPr>
            <a:spLocks noGrp="1"/>
          </p:cNvSpPr>
          <p:nvPr/>
        </p:nvSpPr>
        <p:spPr>
          <a:xfrm>
            <a:off x="594360" y="7662672"/>
            <a:ext cx="201168" cy="201168"/>
          </a:xfrm>
          <a:prstGeom prst="ellipse">
            <a:avLst/>
          </a:prstGeom>
          <a:solidFill>
            <a:srgbClr val="075CB4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0" name="Text 90">
            <a:extLst>
              <a:ext uri="{FF2B5EF4-FFF2-40B4-BE49-F238E27FC236}">
                <a16:creationId xmlns:a16="http://schemas.microsoft.com/office/drawing/2014/main" id="{AFB5729B-8DD9-47C8-B6AA-D83426B81260}"/>
              </a:ext>
            </a:extLst>
          </p:cNvPr>
          <p:cNvSpPr>
            <a:spLocks noGrp="1"/>
          </p:cNvSpPr>
          <p:nvPr/>
        </p:nvSpPr>
        <p:spPr>
          <a:xfrm>
            <a:off x="594360" y="768096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  <a:defRPr>
                <a:latin typeface="Arial"/>
                <a:ea typeface="Arial"/>
                <a:cs typeface="Arial"/>
              </a:defRPr>
            </a:pPr>
            <a:r>
              <a:rPr sz="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</a:t>
            </a:r>
            <a:r>
              <a:rPr lang="en-US" sz="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J</a:t>
            </a:r>
            <a:endParaRPr sz="650"/>
          </a:p>
        </p:txBody>
      </p:sp>
      <p:sp>
        <p:nvSpPr>
          <p:cNvPr id="101" name="Text 91">
            <a:extLst>
              <a:ext uri="{FF2B5EF4-FFF2-40B4-BE49-F238E27FC236}">
                <a16:creationId xmlns:a16="http://schemas.microsoft.com/office/drawing/2014/main" id="{A95D0B0B-8381-4CAE-AF20-22222047C49C}"/>
              </a:ext>
            </a:extLst>
          </p:cNvPr>
          <p:cNvSpPr>
            <a:spLocks noGrp="1"/>
          </p:cNvSpPr>
          <p:nvPr/>
        </p:nvSpPr>
        <p:spPr>
          <a:xfrm>
            <a:off x="960120" y="7696590"/>
            <a:ext cx="1417320" cy="14630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  <a:defRPr sz="698">
                <a:latin typeface="Arial"/>
                <a:ea typeface="Arial"/>
                <a:cs typeface="Arial"/>
              </a:defRPr>
            </a:pPr>
            <a:r>
              <a:rPr sz="66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Phiên</a:t>
            </a:r>
            <a:r>
              <a:rPr sz="66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dịch</a:t>
            </a:r>
            <a:r>
              <a:rPr sz="66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miễn</a:t>
            </a:r>
            <a:r>
              <a:rPr sz="66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phí</a:t>
            </a:r>
            <a:r>
              <a:rPr sz="66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:</a:t>
            </a:r>
            <a:endParaRPr sz="660"/>
          </a:p>
        </p:txBody>
      </p:sp>
      <p:sp>
        <p:nvSpPr>
          <p:cNvPr id="102" name="Text 92">
            <a:extLst>
              <a:ext uri="{FF2B5EF4-FFF2-40B4-BE49-F238E27FC236}">
                <a16:creationId xmlns:a16="http://schemas.microsoft.com/office/drawing/2014/main" id="{A4C1DEB6-7469-463C-BA66-E750F975DD36}"/>
              </a:ext>
            </a:extLst>
          </p:cNvPr>
          <p:cNvSpPr>
            <a:spLocks noGrp="1"/>
          </p:cNvSpPr>
          <p:nvPr/>
        </p:nvSpPr>
        <p:spPr>
          <a:xfrm>
            <a:off x="2553784" y="7696590"/>
            <a:ext cx="5074920" cy="14630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  <a:defRPr sz="690">
                <a:latin typeface="Arial"/>
                <a:ea typeface="Arial"/>
                <a:cs typeface="Arial"/>
              </a:defRPr>
            </a:pP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Bố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trí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phiên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dịch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tiếng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Việt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miễn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phí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trong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thời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gian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giao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thương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.</a:t>
            </a:r>
            <a:endParaRPr sz="660"/>
          </a:p>
        </p:txBody>
      </p:sp>
      <p:sp>
        <p:nvSpPr>
          <p:cNvPr id="103" name="Shape 93">
            <a:extLst>
              <a:ext uri="{FF2B5EF4-FFF2-40B4-BE49-F238E27FC236}">
                <a16:creationId xmlns:a16="http://schemas.microsoft.com/office/drawing/2014/main" id="{1D9598EF-0369-4958-8607-2193965E44A2}"/>
              </a:ext>
            </a:extLst>
          </p:cNvPr>
          <p:cNvSpPr>
            <a:spLocks noGrp="1"/>
          </p:cNvSpPr>
          <p:nvPr/>
        </p:nvSpPr>
        <p:spPr>
          <a:xfrm>
            <a:off x="868680" y="7891272"/>
            <a:ext cx="6172200" cy="0"/>
          </a:xfrm>
          <a:prstGeom prst="line">
            <a:avLst/>
          </a:prstGeom>
          <a:noFill/>
          <a:ln w="12700">
            <a:solidFill>
              <a:srgbClr val="E2E7EF"/>
            </a:solidFill>
            <a:prstDash val="solid"/>
          </a:ln>
        </p:spPr>
        <p:txBody>
          <a:bodyPr/>
          <a:lstStyle/>
          <a:p>
            <a:endParaRPr sz="2000"/>
          </a:p>
        </p:txBody>
      </p:sp>
      <p:sp>
        <p:nvSpPr>
          <p:cNvPr id="104" name="Shape 94">
            <a:extLst>
              <a:ext uri="{FF2B5EF4-FFF2-40B4-BE49-F238E27FC236}">
                <a16:creationId xmlns:a16="http://schemas.microsoft.com/office/drawing/2014/main" id="{8EE5D64E-94DC-458F-801E-2F3CB4D8D17C}"/>
              </a:ext>
            </a:extLst>
          </p:cNvPr>
          <p:cNvSpPr>
            <a:spLocks noGrp="1"/>
          </p:cNvSpPr>
          <p:nvPr/>
        </p:nvSpPr>
        <p:spPr>
          <a:xfrm>
            <a:off x="594360" y="7936992"/>
            <a:ext cx="201168" cy="201168"/>
          </a:xfrm>
          <a:prstGeom prst="ellipse">
            <a:avLst/>
          </a:prstGeom>
          <a:solidFill>
            <a:srgbClr val="79258E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5" name="Text 95">
            <a:extLst>
              <a:ext uri="{FF2B5EF4-FFF2-40B4-BE49-F238E27FC236}">
                <a16:creationId xmlns:a16="http://schemas.microsoft.com/office/drawing/2014/main" id="{674F1249-72EF-417B-9D36-150352B36F65}"/>
              </a:ext>
            </a:extLst>
          </p:cNvPr>
          <p:cNvSpPr>
            <a:spLocks noGrp="1"/>
          </p:cNvSpPr>
          <p:nvPr/>
        </p:nvSpPr>
        <p:spPr>
          <a:xfrm>
            <a:off x="594360" y="795528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  <a:defRPr>
                <a:latin typeface="Arial"/>
                <a:ea typeface="Arial"/>
                <a:cs typeface="Arial"/>
              </a:defRPr>
            </a:pPr>
            <a:r>
              <a:rPr sz="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SP</a:t>
            </a:r>
            <a:endParaRPr sz="650"/>
          </a:p>
        </p:txBody>
      </p:sp>
      <p:sp>
        <p:nvSpPr>
          <p:cNvPr id="106" name="Text 96">
            <a:extLst>
              <a:ext uri="{FF2B5EF4-FFF2-40B4-BE49-F238E27FC236}">
                <a16:creationId xmlns:a16="http://schemas.microsoft.com/office/drawing/2014/main" id="{E4EC3758-2058-4489-9F30-80526266C76F}"/>
              </a:ext>
            </a:extLst>
          </p:cNvPr>
          <p:cNvSpPr>
            <a:spLocks noGrp="1"/>
          </p:cNvSpPr>
          <p:nvPr/>
        </p:nvSpPr>
        <p:spPr>
          <a:xfrm>
            <a:off x="960119" y="7970910"/>
            <a:ext cx="1460375" cy="14630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>
              <a:buNone/>
              <a:defRPr sz="660">
                <a:latin typeface="Arial"/>
                <a:ea typeface="Arial"/>
                <a:cs typeface="Arial"/>
              </a:defRPr>
            </a:pPr>
            <a:r>
              <a:rPr sz="66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Giới</a:t>
            </a:r>
            <a:r>
              <a:rPr sz="66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thiệu</a:t>
            </a:r>
            <a:r>
              <a:rPr sz="66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sản</a:t>
            </a:r>
            <a:r>
              <a:rPr sz="66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phẩm</a:t>
            </a:r>
            <a:r>
              <a:rPr sz="66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mẫu</a:t>
            </a:r>
            <a:r>
              <a:rPr sz="66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và</a:t>
            </a:r>
            <a:r>
              <a:rPr sz="66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tài</a:t>
            </a:r>
            <a:r>
              <a:rPr sz="66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liệu</a:t>
            </a:r>
            <a:r>
              <a:rPr sz="66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:</a:t>
            </a:r>
            <a:endParaRPr sz="660"/>
          </a:p>
        </p:txBody>
      </p:sp>
      <p:sp>
        <p:nvSpPr>
          <p:cNvPr id="107" name="Text 97">
            <a:extLst>
              <a:ext uri="{FF2B5EF4-FFF2-40B4-BE49-F238E27FC236}">
                <a16:creationId xmlns:a16="http://schemas.microsoft.com/office/drawing/2014/main" id="{46C60F81-E06E-409D-9604-29572F079DCC}"/>
              </a:ext>
            </a:extLst>
          </p:cNvPr>
          <p:cNvSpPr>
            <a:spLocks noGrp="1"/>
          </p:cNvSpPr>
          <p:nvPr/>
        </p:nvSpPr>
        <p:spPr>
          <a:xfrm>
            <a:off x="2553784" y="7970910"/>
            <a:ext cx="4532816" cy="14630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>
              <a:buNone/>
              <a:defRPr sz="615">
                <a:latin typeface="Arial"/>
                <a:ea typeface="Arial"/>
                <a:cs typeface="Arial"/>
              </a:defRPr>
            </a:pP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Giới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thiệu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sản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phẩm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mẫu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của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doanh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nghiệp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Nhật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Bản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như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trà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,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đồ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gốm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và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các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tài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liệu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, catalogue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cho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doanh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nghiệp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Việt Nam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tham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gia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.</a:t>
            </a:r>
            <a:endParaRPr sz="660"/>
          </a:p>
        </p:txBody>
      </p:sp>
      <p:sp>
        <p:nvSpPr>
          <p:cNvPr id="108" name="Shape 98">
            <a:extLst>
              <a:ext uri="{FF2B5EF4-FFF2-40B4-BE49-F238E27FC236}">
                <a16:creationId xmlns:a16="http://schemas.microsoft.com/office/drawing/2014/main" id="{5D32EA8A-9A30-4360-B6A8-F51CFE0A27C9}"/>
              </a:ext>
            </a:extLst>
          </p:cNvPr>
          <p:cNvSpPr>
            <a:spLocks noGrp="1"/>
          </p:cNvSpPr>
          <p:nvPr/>
        </p:nvSpPr>
        <p:spPr>
          <a:xfrm>
            <a:off x="868680" y="8165592"/>
            <a:ext cx="6172200" cy="0"/>
          </a:xfrm>
          <a:prstGeom prst="line">
            <a:avLst/>
          </a:prstGeom>
          <a:noFill/>
          <a:ln w="12700">
            <a:solidFill>
              <a:srgbClr val="E2E7EF"/>
            </a:solidFill>
            <a:prstDash val="solid"/>
          </a:ln>
        </p:spPr>
        <p:txBody>
          <a:bodyPr/>
          <a:lstStyle/>
          <a:p>
            <a:endParaRPr sz="2000"/>
          </a:p>
        </p:txBody>
      </p:sp>
      <p:sp>
        <p:nvSpPr>
          <p:cNvPr id="109" name="Shape 99">
            <a:extLst>
              <a:ext uri="{FF2B5EF4-FFF2-40B4-BE49-F238E27FC236}">
                <a16:creationId xmlns:a16="http://schemas.microsoft.com/office/drawing/2014/main" id="{BE315D50-8D35-42E6-AD1B-49FDF189DC15}"/>
              </a:ext>
            </a:extLst>
          </p:cNvPr>
          <p:cNvSpPr>
            <a:spLocks noGrp="1"/>
          </p:cNvSpPr>
          <p:nvPr/>
        </p:nvSpPr>
        <p:spPr>
          <a:xfrm>
            <a:off x="594360" y="8211312"/>
            <a:ext cx="201168" cy="201168"/>
          </a:xfrm>
          <a:prstGeom prst="ellipse">
            <a:avLst/>
          </a:prstGeom>
          <a:solidFill>
            <a:srgbClr val="EF6100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0" name="Text 100">
            <a:extLst>
              <a:ext uri="{FF2B5EF4-FFF2-40B4-BE49-F238E27FC236}">
                <a16:creationId xmlns:a16="http://schemas.microsoft.com/office/drawing/2014/main" id="{ED57E1B6-B5AB-40B4-B6FF-64B6C5F4B089}"/>
              </a:ext>
            </a:extLst>
          </p:cNvPr>
          <p:cNvSpPr>
            <a:spLocks noGrp="1"/>
          </p:cNvSpPr>
          <p:nvPr/>
        </p:nvSpPr>
        <p:spPr>
          <a:xfrm>
            <a:off x="594360" y="822960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  <a:defRPr>
                <a:latin typeface="Arial"/>
                <a:ea typeface="Arial"/>
                <a:cs typeface="Arial"/>
              </a:defRPr>
            </a:pPr>
            <a:r>
              <a:rPr sz="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¥</a:t>
            </a:r>
            <a:endParaRPr sz="650"/>
          </a:p>
        </p:txBody>
      </p:sp>
      <p:sp>
        <p:nvSpPr>
          <p:cNvPr id="111" name="Text 101">
            <a:extLst>
              <a:ext uri="{FF2B5EF4-FFF2-40B4-BE49-F238E27FC236}">
                <a16:creationId xmlns:a16="http://schemas.microsoft.com/office/drawing/2014/main" id="{C28F7CB9-3443-4E49-ADAE-FD5C3119CD06}"/>
              </a:ext>
            </a:extLst>
          </p:cNvPr>
          <p:cNvSpPr>
            <a:spLocks noGrp="1"/>
          </p:cNvSpPr>
          <p:nvPr/>
        </p:nvSpPr>
        <p:spPr>
          <a:xfrm>
            <a:off x="960119" y="8245230"/>
            <a:ext cx="1573531" cy="14630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>
              <a:buNone/>
              <a:defRPr sz="660">
                <a:latin typeface="Arial"/>
                <a:ea typeface="Arial"/>
                <a:cs typeface="Arial"/>
              </a:defRPr>
            </a:pPr>
            <a:r>
              <a:rPr sz="66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Giao </a:t>
            </a:r>
            <a:r>
              <a:rPr sz="66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dịch</a:t>
            </a:r>
            <a:r>
              <a:rPr sz="66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trực</a:t>
            </a:r>
            <a:r>
              <a:rPr sz="66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tiếp</a:t>
            </a:r>
            <a:r>
              <a:rPr sz="66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, </a:t>
            </a:r>
            <a:r>
              <a:rPr sz="66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không</a:t>
            </a:r>
            <a:r>
              <a:rPr sz="66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qua </a:t>
            </a:r>
            <a:r>
              <a:rPr sz="66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trung</a:t>
            </a:r>
            <a:r>
              <a:rPr sz="66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gian</a:t>
            </a:r>
            <a:r>
              <a:rPr sz="66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:</a:t>
            </a:r>
            <a:endParaRPr sz="660"/>
          </a:p>
        </p:txBody>
      </p:sp>
      <p:sp>
        <p:nvSpPr>
          <p:cNvPr id="112" name="Text 102">
            <a:extLst>
              <a:ext uri="{FF2B5EF4-FFF2-40B4-BE49-F238E27FC236}">
                <a16:creationId xmlns:a16="http://schemas.microsoft.com/office/drawing/2014/main" id="{0F2E7A0D-6B92-4889-904A-98117B8652B7}"/>
              </a:ext>
            </a:extLst>
          </p:cNvPr>
          <p:cNvSpPr>
            <a:spLocks noGrp="1"/>
          </p:cNvSpPr>
          <p:nvPr/>
        </p:nvSpPr>
        <p:spPr>
          <a:xfrm>
            <a:off x="2544640" y="8237006"/>
            <a:ext cx="5074920" cy="14630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  <a:defRPr sz="638">
                <a:latin typeface="Arial"/>
                <a:ea typeface="Arial"/>
                <a:cs typeface="Arial"/>
              </a:defRPr>
            </a:pP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Có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thể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thực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hiện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giao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dịch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xuất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nhập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khẩu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trực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tiếp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theo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điều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kiện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của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Chính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phủ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Trung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ương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và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điều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</a:t>
            </a:r>
            <a:r>
              <a:rPr sz="660" err="1">
                <a:solidFill>
                  <a:srgbClr val="283B55"/>
                </a:solidFill>
                <a:latin typeface="Arial"/>
                <a:ea typeface="Arial"/>
                <a:cs typeface="Arial"/>
              </a:rPr>
              <a:t>kiện</a:t>
            </a:r>
            <a:r>
              <a:rPr sz="660">
                <a:solidFill>
                  <a:srgbClr val="283B55"/>
                </a:solidFill>
                <a:latin typeface="Arial"/>
                <a:ea typeface="Arial"/>
                <a:cs typeface="Arial"/>
              </a:rPr>
              <a:t> FOB/CIF.</a:t>
            </a:r>
            <a:endParaRPr sz="660"/>
          </a:p>
        </p:txBody>
      </p:sp>
      <p:sp>
        <p:nvSpPr>
          <p:cNvPr id="113" name="Shape 103">
            <a:extLst>
              <a:ext uri="{FF2B5EF4-FFF2-40B4-BE49-F238E27FC236}">
                <a16:creationId xmlns:a16="http://schemas.microsoft.com/office/drawing/2014/main" id="{2002EAA6-90E0-49D1-AC13-233E10A7C89C}"/>
              </a:ext>
            </a:extLst>
          </p:cNvPr>
          <p:cNvSpPr>
            <a:spLocks noGrp="1"/>
          </p:cNvSpPr>
          <p:nvPr/>
        </p:nvSpPr>
        <p:spPr>
          <a:xfrm>
            <a:off x="146303" y="8647725"/>
            <a:ext cx="7269479" cy="292608"/>
          </a:xfrm>
          <a:prstGeom prst="roundRect">
            <a:avLst>
              <a:gd name="adj" fmla="val 56250"/>
            </a:avLst>
          </a:prstGeom>
          <a:solidFill>
            <a:srgbClr val="D71920"/>
          </a:solidFill>
          <a:ln w="12700">
            <a:solidFill>
              <a:srgbClr val="D719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4" name="Text 104">
            <a:extLst>
              <a:ext uri="{FF2B5EF4-FFF2-40B4-BE49-F238E27FC236}">
                <a16:creationId xmlns:a16="http://schemas.microsoft.com/office/drawing/2014/main" id="{18317AD0-747A-48E2-B2AD-80ACFD9B74A3}"/>
              </a:ext>
            </a:extLst>
          </p:cNvPr>
          <p:cNvSpPr>
            <a:spLocks noGrp="1"/>
          </p:cNvSpPr>
          <p:nvPr/>
        </p:nvSpPr>
        <p:spPr>
          <a:xfrm>
            <a:off x="310896" y="8675157"/>
            <a:ext cx="6949440" cy="265176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  <a:defRPr sz="878">
                <a:latin typeface="Arial"/>
                <a:ea typeface="Arial"/>
                <a:cs typeface="Arial"/>
              </a:defRPr>
            </a:pPr>
            <a:r>
              <a:rPr sz="878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★ HÃY ĐĂNG KÝ THAM GIA HỘI NGHỊ GIAO THƯƠNG - MIỄN PHÍ ★</a:t>
            </a:r>
            <a:endParaRPr sz="1080"/>
          </a:p>
        </p:txBody>
      </p:sp>
      <p:sp>
        <p:nvSpPr>
          <p:cNvPr id="115" name="Shape 105">
            <a:extLst>
              <a:ext uri="{FF2B5EF4-FFF2-40B4-BE49-F238E27FC236}">
                <a16:creationId xmlns:a16="http://schemas.microsoft.com/office/drawing/2014/main" id="{B3C8F157-4245-4145-9424-441FD2B434B4}"/>
              </a:ext>
            </a:extLst>
          </p:cNvPr>
          <p:cNvSpPr>
            <a:spLocks noGrp="1"/>
          </p:cNvSpPr>
          <p:nvPr/>
        </p:nvSpPr>
        <p:spPr>
          <a:xfrm>
            <a:off x="146304" y="8997696"/>
            <a:ext cx="7269479" cy="731520"/>
          </a:xfrm>
          <a:prstGeom prst="roundRect">
            <a:avLst>
              <a:gd name="adj" fmla="val 12500"/>
            </a:avLst>
          </a:prstGeom>
          <a:solidFill>
            <a:srgbClr val="082C70"/>
          </a:solidFill>
          <a:ln w="12700">
            <a:solidFill>
              <a:srgbClr val="082C7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6" name="Text 106">
            <a:extLst>
              <a:ext uri="{FF2B5EF4-FFF2-40B4-BE49-F238E27FC236}">
                <a16:creationId xmlns:a16="http://schemas.microsoft.com/office/drawing/2014/main" id="{3FCFF8C0-345E-469B-ACC6-2A2D60105E96}"/>
              </a:ext>
            </a:extLst>
          </p:cNvPr>
          <p:cNvSpPr>
            <a:spLocks noGrp="1"/>
          </p:cNvSpPr>
          <p:nvPr/>
        </p:nvSpPr>
        <p:spPr>
          <a:xfrm>
            <a:off x="594360" y="9198864"/>
            <a:ext cx="2286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sz="1500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▣</a:t>
            </a:r>
            <a:endParaRPr sz="1500"/>
          </a:p>
        </p:txBody>
      </p:sp>
      <p:sp>
        <p:nvSpPr>
          <p:cNvPr id="117" name="Text 107">
            <a:extLst>
              <a:ext uri="{FF2B5EF4-FFF2-40B4-BE49-F238E27FC236}">
                <a16:creationId xmlns:a16="http://schemas.microsoft.com/office/drawing/2014/main" id="{A4076AED-CAF8-460E-80AA-1C2F79552BF4}"/>
              </a:ext>
            </a:extLst>
          </p:cNvPr>
          <p:cNvSpPr>
            <a:spLocks noGrp="1"/>
          </p:cNvSpPr>
          <p:nvPr/>
        </p:nvSpPr>
        <p:spPr>
          <a:xfrm>
            <a:off x="941831" y="9089455"/>
            <a:ext cx="2250199" cy="58375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  <a:defRPr sz="765">
                <a:latin typeface="Arial"/>
                <a:ea typeface="Arial"/>
                <a:cs typeface="Arial"/>
              </a:defRPr>
            </a:pPr>
            <a:r>
              <a:rPr sz="765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Thời</a:t>
            </a:r>
            <a:r>
              <a:rPr sz="765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765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gian</a:t>
            </a:r>
            <a:r>
              <a:rPr sz="765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765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đăng</a:t>
            </a:r>
            <a:r>
              <a:rPr sz="765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765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ký</a:t>
            </a:r>
            <a:r>
              <a:rPr sz="765">
                <a:solidFill>
                  <a:srgbClr val="FFFFFF"/>
                </a:solidFill>
                <a:latin typeface="Arial"/>
                <a:ea typeface="Arial"/>
                <a:cs typeface="Arial"/>
              </a:rPr>
              <a:t>:</a:t>
            </a:r>
            <a:endParaRPr sz="1050"/>
          </a:p>
          <a:p>
            <a:pPr marL="0" indent="0">
              <a:buNone/>
              <a:defRPr sz="765">
                <a:latin typeface="Arial"/>
                <a:ea typeface="Arial"/>
                <a:cs typeface="Arial"/>
              </a:defRPr>
            </a:pPr>
            <a:r>
              <a:rPr sz="765">
                <a:solidFill>
                  <a:srgbClr val="FFFFFF"/>
                </a:solidFill>
                <a:latin typeface="Arial"/>
                <a:ea typeface="Arial"/>
                <a:cs typeface="Arial"/>
              </a:rPr>
              <a:t>17/10 - 06/11/2026</a:t>
            </a:r>
            <a:endParaRPr sz="1050"/>
          </a:p>
          <a:p>
            <a:pPr marL="0" indent="0">
              <a:buNone/>
              <a:defRPr sz="765">
                <a:latin typeface="Arial"/>
                <a:ea typeface="Arial"/>
                <a:cs typeface="Arial"/>
              </a:defRPr>
            </a:pPr>
            <a:r>
              <a:rPr sz="765">
                <a:solidFill>
                  <a:srgbClr val="FFFFFF"/>
                </a:solidFill>
                <a:latin typeface="Arial"/>
                <a:ea typeface="Arial"/>
                <a:cs typeface="Arial"/>
              </a:rPr>
              <a:t>(</a:t>
            </a:r>
            <a:r>
              <a:rPr sz="765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Tối</a:t>
            </a:r>
            <a:r>
              <a:rPr sz="765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765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đa</a:t>
            </a:r>
            <a:r>
              <a:rPr sz="765">
                <a:solidFill>
                  <a:srgbClr val="FFFFFF"/>
                </a:solidFill>
                <a:latin typeface="Arial"/>
                <a:ea typeface="Arial"/>
                <a:cs typeface="Arial"/>
              </a:rPr>
              <a:t> 30 </a:t>
            </a:r>
            <a:r>
              <a:rPr sz="765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doanh</a:t>
            </a:r>
            <a:r>
              <a:rPr sz="765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765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nghiệp</a:t>
            </a:r>
            <a:r>
              <a:rPr sz="765">
                <a:solidFill>
                  <a:srgbClr val="FFFFFF"/>
                </a:solidFill>
                <a:latin typeface="Arial"/>
                <a:ea typeface="Arial"/>
                <a:cs typeface="Arial"/>
              </a:rPr>
              <a:t>, </a:t>
            </a:r>
            <a:r>
              <a:rPr sz="765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ưu</a:t>
            </a:r>
            <a:r>
              <a:rPr sz="765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765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tiên</a:t>
            </a:r>
            <a:r>
              <a:rPr sz="765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765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đăng</a:t>
            </a:r>
            <a:r>
              <a:rPr sz="765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765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ký</a:t>
            </a:r>
            <a:r>
              <a:rPr sz="765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765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sớm</a:t>
            </a:r>
            <a:r>
              <a:rPr sz="765">
                <a:solidFill>
                  <a:srgbClr val="FFFFFF"/>
                </a:solidFill>
                <a:latin typeface="Arial"/>
                <a:ea typeface="Arial"/>
                <a:cs typeface="Arial"/>
              </a:rPr>
              <a:t>)</a:t>
            </a:r>
            <a:endParaRPr sz="1050"/>
          </a:p>
        </p:txBody>
      </p:sp>
      <p:sp>
        <p:nvSpPr>
          <p:cNvPr id="118" name="Shape 108">
            <a:extLst>
              <a:ext uri="{FF2B5EF4-FFF2-40B4-BE49-F238E27FC236}">
                <a16:creationId xmlns:a16="http://schemas.microsoft.com/office/drawing/2014/main" id="{A8D59E57-CF9B-4C4C-98CC-389883A255F5}"/>
              </a:ext>
            </a:extLst>
          </p:cNvPr>
          <p:cNvSpPr>
            <a:spLocks noGrp="1"/>
          </p:cNvSpPr>
          <p:nvPr/>
        </p:nvSpPr>
        <p:spPr>
          <a:xfrm>
            <a:off x="3401568" y="9107424"/>
            <a:ext cx="0" cy="530352"/>
          </a:xfrm>
          <a:prstGeom prst="line">
            <a:avLst/>
          </a:prstGeom>
          <a:noFill/>
          <a:ln w="12700">
            <a:solidFill>
              <a:srgbClr val="FFFFFF">
                <a:alpha val="8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9" name="Text 109">
            <a:extLst>
              <a:ext uri="{FF2B5EF4-FFF2-40B4-BE49-F238E27FC236}">
                <a16:creationId xmlns:a16="http://schemas.microsoft.com/office/drawing/2014/main" id="{7AD7A049-4FCC-41F6-A09B-218245C84FBC}"/>
              </a:ext>
            </a:extLst>
          </p:cNvPr>
          <p:cNvSpPr>
            <a:spLocks noGrp="1"/>
          </p:cNvSpPr>
          <p:nvPr/>
        </p:nvSpPr>
        <p:spPr>
          <a:xfrm>
            <a:off x="3549283" y="9143999"/>
            <a:ext cx="2589491" cy="545061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  <a:defRPr sz="765">
                <a:latin typeface="Arial"/>
                <a:ea typeface="Arial"/>
                <a:cs typeface="Arial"/>
              </a:defRPr>
            </a:pPr>
            <a:r>
              <a:rPr sz="765">
                <a:solidFill>
                  <a:srgbClr val="FFFFFF"/>
                </a:solidFill>
                <a:latin typeface="Arial"/>
                <a:ea typeface="Arial"/>
                <a:cs typeface="Arial"/>
              </a:rPr>
              <a:t>BIỂU MẪU ĐĂNG KÝ</a:t>
            </a:r>
            <a:endParaRPr sz="1050"/>
          </a:p>
          <a:p>
            <a:pPr marL="0" indent="0" algn="ctr">
              <a:buNone/>
              <a:defRPr sz="765">
                <a:latin typeface="Arial"/>
                <a:ea typeface="Arial"/>
                <a:cs typeface="Arial"/>
              </a:defRPr>
            </a:pPr>
            <a:r>
              <a:rPr sz="765">
                <a:solidFill>
                  <a:srgbClr val="FFFFFF"/>
                </a:solidFill>
                <a:latin typeface="Arial"/>
                <a:ea typeface="Arial"/>
                <a:cs typeface="Arial"/>
              </a:rPr>
              <a:t>Hội nghị Giao thương B2B Việt Nam - Nhật Bản</a:t>
            </a:r>
            <a:endParaRPr sz="1050"/>
          </a:p>
          <a:p>
            <a:pPr marL="0" indent="0" algn="ctr">
              <a:buNone/>
              <a:defRPr sz="765">
                <a:latin typeface="Arial"/>
                <a:ea typeface="Arial"/>
                <a:cs typeface="Arial"/>
              </a:defRPr>
            </a:pPr>
            <a:r>
              <a:rPr sz="765">
                <a:solidFill>
                  <a:srgbClr val="FFFFFF"/>
                </a:solidFill>
                <a:latin typeface="Arial"/>
                <a:ea typeface="Arial"/>
                <a:cs typeface="Arial"/>
              </a:rPr>
              <a:t>2026</a:t>
            </a:r>
            <a:endParaRPr sz="1050"/>
          </a:p>
        </p:txBody>
      </p:sp>
      <p:sp>
        <p:nvSpPr>
          <p:cNvPr id="122" name="Shape 112">
            <a:extLst>
              <a:ext uri="{FF2B5EF4-FFF2-40B4-BE49-F238E27FC236}">
                <a16:creationId xmlns:a16="http://schemas.microsoft.com/office/drawing/2014/main" id="{96E393F0-1083-4B22-81DD-47CDF71D083B}"/>
              </a:ext>
            </a:extLst>
          </p:cNvPr>
          <p:cNvSpPr>
            <a:spLocks noGrp="1"/>
          </p:cNvSpPr>
          <p:nvPr/>
        </p:nvSpPr>
        <p:spPr>
          <a:xfrm>
            <a:off x="146304" y="9820656"/>
            <a:ext cx="7269477" cy="557784"/>
          </a:xfrm>
          <a:prstGeom prst="roundRect">
            <a:avLst>
              <a:gd name="adj" fmla="val 16393"/>
            </a:avLst>
          </a:prstGeom>
          <a:solidFill>
            <a:srgbClr val="FFFFFF"/>
          </a:solidFill>
          <a:ln w="12700">
            <a:solidFill>
              <a:srgbClr val="E2E6EF"/>
            </a:solidFill>
            <a:prstDash val="solid"/>
          </a:ln>
        </p:spPr>
        <p:txBody>
          <a:bodyPr/>
          <a:lstStyle/>
          <a:p>
            <a:endParaRPr sz="2000"/>
          </a:p>
        </p:txBody>
      </p:sp>
      <p:sp>
        <p:nvSpPr>
          <p:cNvPr id="123" name="Text 113">
            <a:extLst>
              <a:ext uri="{FF2B5EF4-FFF2-40B4-BE49-F238E27FC236}">
                <a16:creationId xmlns:a16="http://schemas.microsoft.com/office/drawing/2014/main" id="{460980B8-1755-41B5-AD40-9D4E6082C8D3}"/>
              </a:ext>
            </a:extLst>
          </p:cNvPr>
          <p:cNvSpPr>
            <a:spLocks noGrp="1"/>
          </p:cNvSpPr>
          <p:nvPr/>
        </p:nvSpPr>
        <p:spPr>
          <a:xfrm>
            <a:off x="685800" y="9884664"/>
            <a:ext cx="6217920" cy="13716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  <a:defRPr sz="728">
                <a:latin typeface="Arial"/>
                <a:ea typeface="Arial"/>
                <a:cs typeface="Arial"/>
              </a:defRPr>
            </a:pPr>
            <a:r>
              <a:rPr sz="728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ĐĂNG KÝ VÀ LIÊN HỆ: ONE-VALUE VIETNAM</a:t>
            </a:r>
            <a:endParaRPr sz="800"/>
          </a:p>
        </p:txBody>
      </p:sp>
      <p:sp>
        <p:nvSpPr>
          <p:cNvPr id="124" name="Text 114">
            <a:extLst>
              <a:ext uri="{FF2B5EF4-FFF2-40B4-BE49-F238E27FC236}">
                <a16:creationId xmlns:a16="http://schemas.microsoft.com/office/drawing/2014/main" id="{C1AC0A0A-C777-46C1-B885-4756D76DA366}"/>
              </a:ext>
            </a:extLst>
          </p:cNvPr>
          <p:cNvSpPr>
            <a:spLocks noGrp="1"/>
          </p:cNvSpPr>
          <p:nvPr/>
        </p:nvSpPr>
        <p:spPr>
          <a:xfrm>
            <a:off x="1842714" y="10071123"/>
            <a:ext cx="1143000" cy="128016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  <a:defRPr>
                <a:latin typeface="Arial"/>
                <a:ea typeface="Arial"/>
                <a:cs typeface="Arial"/>
              </a:defRPr>
            </a:pPr>
            <a:r>
              <a:rPr sz="8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☎  Hotline:</a:t>
            </a:r>
            <a:endParaRPr sz="800"/>
          </a:p>
        </p:txBody>
      </p:sp>
      <p:sp>
        <p:nvSpPr>
          <p:cNvPr id="125" name="Text 115">
            <a:extLst>
              <a:ext uri="{FF2B5EF4-FFF2-40B4-BE49-F238E27FC236}">
                <a16:creationId xmlns:a16="http://schemas.microsoft.com/office/drawing/2014/main" id="{5622FA38-5842-4FE5-903E-52E654473B1B}"/>
              </a:ext>
            </a:extLst>
          </p:cNvPr>
          <p:cNvSpPr>
            <a:spLocks noGrp="1"/>
          </p:cNvSpPr>
          <p:nvPr/>
        </p:nvSpPr>
        <p:spPr>
          <a:xfrm>
            <a:off x="2848554" y="10071123"/>
            <a:ext cx="4160520" cy="128016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800" b="1">
                <a:solidFill>
                  <a:srgbClr val="D71920"/>
                </a:solidFill>
                <a:latin typeface="Meiryo"/>
                <a:ea typeface="Meiryo"/>
                <a:cs typeface="Meiryo"/>
              </a:rPr>
              <a:t>0961 084 448（Ms. Nhu） / 0962 202 081（Mr. Thach）</a:t>
            </a:r>
            <a:endParaRPr sz="800"/>
          </a:p>
        </p:txBody>
      </p:sp>
      <p:sp>
        <p:nvSpPr>
          <p:cNvPr id="126" name="Text 116">
            <a:extLst>
              <a:ext uri="{FF2B5EF4-FFF2-40B4-BE49-F238E27FC236}">
                <a16:creationId xmlns:a16="http://schemas.microsoft.com/office/drawing/2014/main" id="{81BE528A-3EBF-4B9A-AA0A-035B373AEC72}"/>
              </a:ext>
            </a:extLst>
          </p:cNvPr>
          <p:cNvSpPr>
            <a:spLocks noGrp="1"/>
          </p:cNvSpPr>
          <p:nvPr/>
        </p:nvSpPr>
        <p:spPr>
          <a:xfrm>
            <a:off x="1842714" y="10217427"/>
            <a:ext cx="777240" cy="128016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  <a:defRPr>
                <a:latin typeface="Arial"/>
                <a:ea typeface="Arial"/>
                <a:cs typeface="Arial"/>
              </a:defRPr>
            </a:pPr>
            <a:r>
              <a:rPr sz="8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✉  Email:</a:t>
            </a:r>
            <a:endParaRPr sz="800"/>
          </a:p>
        </p:txBody>
      </p:sp>
      <p:sp>
        <p:nvSpPr>
          <p:cNvPr id="127" name="Text 117">
            <a:extLst>
              <a:ext uri="{FF2B5EF4-FFF2-40B4-BE49-F238E27FC236}">
                <a16:creationId xmlns:a16="http://schemas.microsoft.com/office/drawing/2014/main" id="{7E2EE3D9-3405-4DBA-AF2F-FF4DFB37E499}"/>
              </a:ext>
            </a:extLst>
          </p:cNvPr>
          <p:cNvSpPr>
            <a:spLocks noGrp="1"/>
          </p:cNvSpPr>
          <p:nvPr/>
        </p:nvSpPr>
        <p:spPr>
          <a:xfrm>
            <a:off x="2848554" y="10217427"/>
            <a:ext cx="4023360" cy="128016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800" b="1">
                <a:solidFill>
                  <a:srgbClr val="D71920"/>
                </a:solidFill>
                <a:latin typeface="Meiryo"/>
                <a:ea typeface="Meiryo"/>
                <a:cs typeface="Meiryo"/>
              </a:rPr>
              <a:t>nhu.let@onevalue.jp / thach.nguyend@onevalue.jp</a:t>
            </a:r>
            <a:endParaRPr sz="800"/>
          </a:p>
        </p:txBody>
      </p:sp>
      <p:pic>
        <p:nvPicPr>
          <p:cNvPr id="227" name="Picture 16"/>
          <p:cNvPicPr>
            <a:picLocks noChangeAspect="1"/>
          </p:cNvPicPr>
          <p:nvPr/>
        </p:nvPicPr>
        <p:blipFill>
          <a:blip r:embed="rId5"/>
          <a:srcRect l="11017" r="13629"/>
          <a:stretch>
            <a:fillRect/>
          </a:stretch>
        </p:blipFill>
        <p:spPr>
          <a:xfrm flipH="1">
            <a:off x="5836262" y="5229531"/>
            <a:ext cx="1610799" cy="1336020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229" name="図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7544" y="202839"/>
            <a:ext cx="720000" cy="720000"/>
          </a:xfrm>
          <a:prstGeom prst="rect">
            <a:avLst/>
          </a:prstGeom>
        </p:spPr>
      </p:pic>
      <p:sp>
        <p:nvSpPr>
          <p:cNvPr id="128" name="Rounded Rectangle 13">
            <a:extLst>
              <a:ext uri="{FF2B5EF4-FFF2-40B4-BE49-F238E27FC236}">
                <a16:creationId xmlns:a16="http://schemas.microsoft.com/office/drawing/2014/main" id="{EEAF6BF7-8176-43E9-B2F5-A272765A5CE4}"/>
              </a:ext>
            </a:extLst>
          </p:cNvPr>
          <p:cNvSpPr>
            <a:spLocks noGrp="1"/>
          </p:cNvSpPr>
          <p:nvPr/>
        </p:nvSpPr>
        <p:spPr>
          <a:xfrm>
            <a:off x="266702" y="3392240"/>
            <a:ext cx="2266949" cy="1584913"/>
          </a:xfrm>
          <a:prstGeom prst="roundRect">
            <a:avLst>
              <a:gd name="adj" fmla="val 5277"/>
            </a:avLst>
          </a:prstGeom>
          <a:solidFill>
            <a:srgbClr val="F8FAFC"/>
          </a:solidFill>
          <a:ln w="9525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801"/>
          </a:p>
        </p:txBody>
      </p:sp>
      <p:sp>
        <p:nvSpPr>
          <p:cNvPr id="130" name="Rounded Rectangle 14">
            <a:extLst>
              <a:ext uri="{FF2B5EF4-FFF2-40B4-BE49-F238E27FC236}">
                <a16:creationId xmlns:a16="http://schemas.microsoft.com/office/drawing/2014/main" id="{FED5347C-26DD-42F2-88CF-002A64AD1D2D}"/>
              </a:ext>
            </a:extLst>
          </p:cNvPr>
          <p:cNvSpPr>
            <a:spLocks noGrp="1"/>
          </p:cNvSpPr>
          <p:nvPr/>
        </p:nvSpPr>
        <p:spPr>
          <a:xfrm>
            <a:off x="2647951" y="3392240"/>
            <a:ext cx="2266949" cy="1584913"/>
          </a:xfrm>
          <a:prstGeom prst="roundRect">
            <a:avLst>
              <a:gd name="adj" fmla="val 5277"/>
            </a:avLst>
          </a:prstGeom>
          <a:solidFill>
            <a:srgbClr val="F8FAFC"/>
          </a:solidFill>
          <a:ln w="9525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801"/>
          </a:p>
        </p:txBody>
      </p:sp>
      <p:sp>
        <p:nvSpPr>
          <p:cNvPr id="131" name="Rounded Rectangle 15">
            <a:extLst>
              <a:ext uri="{FF2B5EF4-FFF2-40B4-BE49-F238E27FC236}">
                <a16:creationId xmlns:a16="http://schemas.microsoft.com/office/drawing/2014/main" id="{980120CA-EB23-40BD-89CE-91D3547D41A3}"/>
              </a:ext>
            </a:extLst>
          </p:cNvPr>
          <p:cNvSpPr>
            <a:spLocks noGrp="1"/>
          </p:cNvSpPr>
          <p:nvPr/>
        </p:nvSpPr>
        <p:spPr>
          <a:xfrm>
            <a:off x="5029201" y="3392240"/>
            <a:ext cx="2266949" cy="1584913"/>
          </a:xfrm>
          <a:prstGeom prst="roundRect">
            <a:avLst>
              <a:gd name="adj" fmla="val 5277"/>
            </a:avLst>
          </a:prstGeom>
          <a:solidFill>
            <a:srgbClr val="F8FAFC"/>
          </a:solidFill>
          <a:ln w="9525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801"/>
          </a:p>
        </p:txBody>
      </p:sp>
      <p:sp>
        <p:nvSpPr>
          <p:cNvPr id="136" name="Rounded Rectangle 21">
            <a:extLst>
              <a:ext uri="{FF2B5EF4-FFF2-40B4-BE49-F238E27FC236}">
                <a16:creationId xmlns:a16="http://schemas.microsoft.com/office/drawing/2014/main" id="{7F6A53B4-803F-44C6-99B2-A39B07806BE1}"/>
              </a:ext>
            </a:extLst>
          </p:cNvPr>
          <p:cNvSpPr>
            <a:spLocks noGrp="1"/>
          </p:cNvSpPr>
          <p:nvPr/>
        </p:nvSpPr>
        <p:spPr>
          <a:xfrm>
            <a:off x="390523" y="3451736"/>
            <a:ext cx="487301" cy="329564"/>
          </a:xfrm>
          <a:prstGeom prst="roundRect">
            <a:avLst>
              <a:gd name="adj" fmla="val 21052"/>
            </a:avLst>
          </a:prstGeom>
          <a:solidFill>
            <a:srgbClr val="0596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801"/>
          </a:p>
        </p:txBody>
      </p:sp>
      <p:sp>
        <p:nvSpPr>
          <p:cNvPr id="137" name="Rounded Rectangle 22">
            <a:extLst>
              <a:ext uri="{FF2B5EF4-FFF2-40B4-BE49-F238E27FC236}">
                <a16:creationId xmlns:a16="http://schemas.microsoft.com/office/drawing/2014/main" id="{8A62C679-F644-4522-B0E8-A41E7299CDEA}"/>
              </a:ext>
            </a:extLst>
          </p:cNvPr>
          <p:cNvSpPr>
            <a:spLocks noGrp="1"/>
          </p:cNvSpPr>
          <p:nvPr/>
        </p:nvSpPr>
        <p:spPr>
          <a:xfrm>
            <a:off x="2771773" y="3446116"/>
            <a:ext cx="468511" cy="311696"/>
          </a:xfrm>
          <a:prstGeom prst="roundRect">
            <a:avLst>
              <a:gd name="adj" fmla="val 21052"/>
            </a:avLst>
          </a:prstGeom>
          <a:solidFill>
            <a:srgbClr val="075CB4"/>
          </a:solidFill>
          <a:ln>
            <a:solidFill>
              <a:srgbClr val="075C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801"/>
          </a:p>
        </p:txBody>
      </p:sp>
      <p:sp>
        <p:nvSpPr>
          <p:cNvPr id="138" name="Rounded Rectangle 23">
            <a:extLst>
              <a:ext uri="{FF2B5EF4-FFF2-40B4-BE49-F238E27FC236}">
                <a16:creationId xmlns:a16="http://schemas.microsoft.com/office/drawing/2014/main" id="{A9AA8E79-64FC-4B67-9C8A-11DE21E51234}"/>
              </a:ext>
            </a:extLst>
          </p:cNvPr>
          <p:cNvSpPr>
            <a:spLocks noGrp="1"/>
          </p:cNvSpPr>
          <p:nvPr/>
        </p:nvSpPr>
        <p:spPr>
          <a:xfrm>
            <a:off x="5153025" y="3446117"/>
            <a:ext cx="449459" cy="311695"/>
          </a:xfrm>
          <a:prstGeom prst="roundRect">
            <a:avLst>
              <a:gd name="adj" fmla="val 21052"/>
            </a:avLst>
          </a:prstGeom>
          <a:solidFill>
            <a:srgbClr val="79258E"/>
          </a:solidFill>
          <a:ln>
            <a:solidFill>
              <a:srgbClr val="79258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801"/>
          </a:p>
        </p:txBody>
      </p:sp>
      <p:sp>
        <p:nvSpPr>
          <p:cNvPr id="132" name="Rounded Rectangle 18">
            <a:extLst>
              <a:ext uri="{FF2B5EF4-FFF2-40B4-BE49-F238E27FC236}">
                <a16:creationId xmlns:a16="http://schemas.microsoft.com/office/drawing/2014/main" id="{0EDA525E-1F93-46D5-9254-7C741B176C2A}"/>
              </a:ext>
            </a:extLst>
          </p:cNvPr>
          <p:cNvSpPr>
            <a:spLocks noGrp="1"/>
          </p:cNvSpPr>
          <p:nvPr/>
        </p:nvSpPr>
        <p:spPr>
          <a:xfrm>
            <a:off x="390524" y="4463183"/>
            <a:ext cx="2019300" cy="459106"/>
          </a:xfrm>
          <a:prstGeom prst="roundRect">
            <a:avLst>
              <a:gd name="adj" fmla="val 20689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801"/>
          </a:p>
        </p:txBody>
      </p:sp>
      <p:sp>
        <p:nvSpPr>
          <p:cNvPr id="139" name="TextBox 48">
            <a:extLst>
              <a:ext uri="{FF2B5EF4-FFF2-40B4-BE49-F238E27FC236}">
                <a16:creationId xmlns:a16="http://schemas.microsoft.com/office/drawing/2014/main" id="{3BF0EC3B-9FEF-40FC-BE2D-68D05CDEED49}"/>
              </a:ext>
            </a:extLst>
          </p:cNvPr>
          <p:cNvSpPr>
            <a:spLocks noGrp="1"/>
          </p:cNvSpPr>
          <p:nvPr/>
        </p:nvSpPr>
        <p:spPr>
          <a:xfrm>
            <a:off x="452065" y="4479441"/>
            <a:ext cx="1962149" cy="442848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>
                <a:latin typeface="Arial"/>
                <a:ea typeface="Arial"/>
                <a:cs typeface="Arial"/>
              </a:defRPr>
            </a:pPr>
            <a:endParaRPr sz="1000" b="1">
              <a:solidFill>
                <a:srgbClr val="1E293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4" name="Rounded Rectangle 19">
            <a:extLst>
              <a:ext uri="{FF2B5EF4-FFF2-40B4-BE49-F238E27FC236}">
                <a16:creationId xmlns:a16="http://schemas.microsoft.com/office/drawing/2014/main" id="{B78F955B-F1BE-4F10-AA44-805086E32BBF}"/>
              </a:ext>
            </a:extLst>
          </p:cNvPr>
          <p:cNvSpPr>
            <a:spLocks noGrp="1"/>
          </p:cNvSpPr>
          <p:nvPr/>
        </p:nvSpPr>
        <p:spPr>
          <a:xfrm>
            <a:off x="2712779" y="4479442"/>
            <a:ext cx="2173545" cy="455377"/>
          </a:xfrm>
          <a:prstGeom prst="roundRect">
            <a:avLst>
              <a:gd name="adj" fmla="val 10169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801"/>
          </a:p>
        </p:txBody>
      </p:sp>
      <p:sp>
        <p:nvSpPr>
          <p:cNvPr id="140" name="TextBox 49">
            <a:extLst>
              <a:ext uri="{FF2B5EF4-FFF2-40B4-BE49-F238E27FC236}">
                <a16:creationId xmlns:a16="http://schemas.microsoft.com/office/drawing/2014/main" id="{9AF7608F-5A84-404E-BF65-C46EFAA029EF}"/>
              </a:ext>
            </a:extLst>
          </p:cNvPr>
          <p:cNvSpPr>
            <a:spLocks noGrp="1"/>
          </p:cNvSpPr>
          <p:nvPr/>
        </p:nvSpPr>
        <p:spPr>
          <a:xfrm>
            <a:off x="2759906" y="4471967"/>
            <a:ext cx="1962149" cy="487968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>
                <a:latin typeface="Arial"/>
                <a:ea typeface="Arial"/>
                <a:cs typeface="Arial"/>
              </a:defRPr>
            </a:pPr>
            <a:endParaRPr lang="en-US" sz="1000" b="1">
              <a:solidFill>
                <a:srgbClr val="1E293B"/>
              </a:solidFill>
              <a:latin typeface="Arial"/>
              <a:ea typeface="メイリオ"/>
              <a:cs typeface="Arial"/>
            </a:endParaRPr>
          </a:p>
        </p:txBody>
      </p:sp>
      <p:sp>
        <p:nvSpPr>
          <p:cNvPr id="135" name="Rounded Rectangle 20">
            <a:extLst>
              <a:ext uri="{FF2B5EF4-FFF2-40B4-BE49-F238E27FC236}">
                <a16:creationId xmlns:a16="http://schemas.microsoft.com/office/drawing/2014/main" id="{4F4B926A-4965-4A01-B149-5E3A7D4E2B37}"/>
              </a:ext>
            </a:extLst>
          </p:cNvPr>
          <p:cNvSpPr>
            <a:spLocks noGrp="1"/>
          </p:cNvSpPr>
          <p:nvPr/>
        </p:nvSpPr>
        <p:spPr>
          <a:xfrm>
            <a:off x="5153026" y="4479441"/>
            <a:ext cx="2019300" cy="442847"/>
          </a:xfrm>
          <a:prstGeom prst="roundRect">
            <a:avLst>
              <a:gd name="adj" fmla="val 20689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801"/>
          </a:p>
        </p:txBody>
      </p:sp>
      <p:sp>
        <p:nvSpPr>
          <p:cNvPr id="141" name="TextBox 50">
            <a:extLst>
              <a:ext uri="{FF2B5EF4-FFF2-40B4-BE49-F238E27FC236}">
                <a16:creationId xmlns:a16="http://schemas.microsoft.com/office/drawing/2014/main" id="{29AD5D5D-0230-4F2A-A67B-D2E1926111E5}"/>
              </a:ext>
            </a:extLst>
          </p:cNvPr>
          <p:cNvSpPr>
            <a:spLocks noGrp="1"/>
          </p:cNvSpPr>
          <p:nvPr/>
        </p:nvSpPr>
        <p:spPr>
          <a:xfrm>
            <a:off x="5195088" y="4496715"/>
            <a:ext cx="1996288" cy="418816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>
                <a:latin typeface="Arial"/>
                <a:ea typeface="Arial"/>
                <a:cs typeface="Arial"/>
              </a:defRPr>
            </a:pPr>
            <a:endParaRPr lang="en-US" sz="1000" b="1">
              <a:solidFill>
                <a:srgbClr val="1E293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2" name="TextBox 54">
            <a:extLst>
              <a:ext uri="{FF2B5EF4-FFF2-40B4-BE49-F238E27FC236}">
                <a16:creationId xmlns:a16="http://schemas.microsoft.com/office/drawing/2014/main" id="{FCE8A3AA-F0EC-41A1-B55D-E5F70F6D7A51}"/>
              </a:ext>
            </a:extLst>
          </p:cNvPr>
          <p:cNvSpPr>
            <a:spLocks noGrp="1"/>
          </p:cNvSpPr>
          <p:nvPr/>
        </p:nvSpPr>
        <p:spPr>
          <a:xfrm>
            <a:off x="390526" y="3781300"/>
            <a:ext cx="2122229" cy="663483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lnSpc>
                <a:spcPts val="1260"/>
              </a:lnSpc>
              <a:buNone/>
              <a:defRPr>
                <a:latin typeface="Arial"/>
                <a:ea typeface="Arial"/>
                <a:cs typeface="Arial"/>
              </a:defRPr>
            </a:pPr>
            <a:endParaRPr sz="1000">
              <a:latin typeface="Arial"/>
              <a:ea typeface="Arial"/>
              <a:cs typeface="Arial"/>
            </a:endParaRPr>
          </a:p>
        </p:txBody>
      </p:sp>
      <p:sp>
        <p:nvSpPr>
          <p:cNvPr id="143" name="TextBox 55">
            <a:extLst>
              <a:ext uri="{FF2B5EF4-FFF2-40B4-BE49-F238E27FC236}">
                <a16:creationId xmlns:a16="http://schemas.microsoft.com/office/drawing/2014/main" id="{459C09A0-1CCE-472B-8C1D-EE321776A04D}"/>
              </a:ext>
            </a:extLst>
          </p:cNvPr>
          <p:cNvSpPr>
            <a:spLocks noGrp="1"/>
          </p:cNvSpPr>
          <p:nvPr/>
        </p:nvSpPr>
        <p:spPr>
          <a:xfrm>
            <a:off x="2771776" y="3785989"/>
            <a:ext cx="2114549" cy="658793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ts val="1260"/>
              </a:lnSpc>
              <a:buNone/>
              <a:defRPr>
                <a:latin typeface="Arial"/>
                <a:ea typeface="Arial"/>
                <a:cs typeface="Arial"/>
              </a:defRPr>
            </a:pPr>
            <a:endParaRPr sz="1000">
              <a:latin typeface="Arial"/>
              <a:ea typeface="Arial"/>
              <a:cs typeface="Arial"/>
            </a:endParaRPr>
          </a:p>
        </p:txBody>
      </p:sp>
      <p:sp>
        <p:nvSpPr>
          <p:cNvPr id="144" name="TextBox 56">
            <a:extLst>
              <a:ext uri="{FF2B5EF4-FFF2-40B4-BE49-F238E27FC236}">
                <a16:creationId xmlns:a16="http://schemas.microsoft.com/office/drawing/2014/main" id="{8A283483-2602-4BC9-AD08-48E17B200503}"/>
              </a:ext>
            </a:extLst>
          </p:cNvPr>
          <p:cNvSpPr>
            <a:spLocks noGrp="1"/>
          </p:cNvSpPr>
          <p:nvPr/>
        </p:nvSpPr>
        <p:spPr>
          <a:xfrm>
            <a:off x="5153026" y="3785989"/>
            <a:ext cx="2114549" cy="65879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ts val="1260"/>
              </a:lnSpc>
              <a:buNone/>
              <a:defRPr>
                <a:latin typeface="Arial"/>
                <a:ea typeface="Arial"/>
                <a:cs typeface="Arial"/>
              </a:defRPr>
            </a:pPr>
            <a:endParaRPr lang="en-US" sz="1000">
              <a:latin typeface="Arial"/>
              <a:ea typeface="Arial"/>
              <a:cs typeface="Arial"/>
            </a:endParaRPr>
          </a:p>
        </p:txBody>
      </p:sp>
      <p:sp>
        <p:nvSpPr>
          <p:cNvPr id="146" name="TextBox 67">
            <a:extLst>
              <a:ext uri="{FF2B5EF4-FFF2-40B4-BE49-F238E27FC236}">
                <a16:creationId xmlns:a16="http://schemas.microsoft.com/office/drawing/2014/main" id="{49DA01B8-45BA-4F4B-9D7E-36FDE7188F68}"/>
              </a:ext>
            </a:extLst>
          </p:cNvPr>
          <p:cNvSpPr>
            <a:spLocks noGrp="1"/>
          </p:cNvSpPr>
          <p:nvPr/>
        </p:nvSpPr>
        <p:spPr>
          <a:xfrm>
            <a:off x="917065" y="3453558"/>
            <a:ext cx="1503430" cy="323011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>
                <a:latin typeface="Arial"/>
                <a:ea typeface="Arial"/>
                <a:cs typeface="Arial"/>
              </a:defRPr>
            </a:pPr>
            <a:r>
              <a:rPr sz="1051" b="1" err="1">
                <a:solidFill>
                  <a:srgbClr val="0F2B5C"/>
                </a:solidFill>
                <a:latin typeface="Arial"/>
                <a:ea typeface="Arial"/>
                <a:cs typeface="Arial"/>
              </a:rPr>
              <a:t>Thực</a:t>
            </a:r>
            <a:r>
              <a:rPr sz="1051" b="1">
                <a:solidFill>
                  <a:srgbClr val="0F2B5C"/>
                </a:solidFill>
                <a:latin typeface="Arial"/>
                <a:ea typeface="Arial"/>
                <a:cs typeface="Arial"/>
              </a:rPr>
              <a:t> </a:t>
            </a:r>
            <a:r>
              <a:rPr sz="1051" b="1" err="1">
                <a:solidFill>
                  <a:srgbClr val="0F2B5C"/>
                </a:solidFill>
                <a:latin typeface="Arial"/>
                <a:ea typeface="Arial"/>
                <a:cs typeface="Arial"/>
              </a:rPr>
              <a:t>phẩm</a:t>
            </a:r>
            <a:r>
              <a:rPr sz="1051" b="1">
                <a:solidFill>
                  <a:srgbClr val="0F2B5C"/>
                </a:solidFill>
                <a:latin typeface="Arial"/>
                <a:ea typeface="Arial"/>
                <a:cs typeface="Arial"/>
              </a:rPr>
              <a:t> </a:t>
            </a:r>
            <a:r>
              <a:rPr sz="1051" b="1" err="1">
                <a:solidFill>
                  <a:srgbClr val="0F2B5C"/>
                </a:solidFill>
                <a:latin typeface="Arial"/>
                <a:ea typeface="Arial"/>
                <a:cs typeface="Arial"/>
              </a:rPr>
              <a:t>và</a:t>
            </a:r>
            <a:r>
              <a:rPr sz="1051" b="1">
                <a:solidFill>
                  <a:srgbClr val="0F2B5C"/>
                </a:solidFill>
                <a:latin typeface="Arial"/>
                <a:ea typeface="Arial"/>
                <a:cs typeface="Arial"/>
              </a:rPr>
              <a:t> </a:t>
            </a:r>
            <a:r>
              <a:rPr sz="1051" b="1" err="1">
                <a:solidFill>
                  <a:srgbClr val="0F2B5C"/>
                </a:solidFill>
                <a:latin typeface="Arial"/>
                <a:ea typeface="Arial"/>
                <a:cs typeface="Arial"/>
              </a:rPr>
              <a:t>trà</a:t>
            </a:r>
            <a:r>
              <a:rPr sz="1051" b="1">
                <a:solidFill>
                  <a:srgbClr val="0F2B5C"/>
                </a:solidFill>
                <a:latin typeface="Arial"/>
                <a:ea typeface="Arial"/>
                <a:cs typeface="Arial"/>
              </a:rPr>
              <a:t> Nhật</a:t>
            </a:r>
          </a:p>
        </p:txBody>
      </p:sp>
      <p:sp>
        <p:nvSpPr>
          <p:cNvPr id="147" name="TextBox 68">
            <a:extLst>
              <a:ext uri="{FF2B5EF4-FFF2-40B4-BE49-F238E27FC236}">
                <a16:creationId xmlns:a16="http://schemas.microsoft.com/office/drawing/2014/main" id="{F57B3917-8132-4085-B51C-CC6B9A110792}"/>
              </a:ext>
            </a:extLst>
          </p:cNvPr>
          <p:cNvSpPr>
            <a:spLocks noGrp="1"/>
          </p:cNvSpPr>
          <p:nvPr/>
        </p:nvSpPr>
        <p:spPr>
          <a:xfrm>
            <a:off x="2853265" y="3458411"/>
            <a:ext cx="392309" cy="335392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>
                <a:latin typeface="Arial"/>
                <a:ea typeface="Arial"/>
                <a:cs typeface="Arial"/>
              </a:defRPr>
            </a:pPr>
            <a:r>
              <a:rPr sz="900" b="1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Lĩnh</a:t>
            </a:r>
            <a:r>
              <a:rPr sz="9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vực</a:t>
            </a:r>
            <a:r>
              <a:rPr sz="9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 2</a:t>
            </a:r>
          </a:p>
        </p:txBody>
      </p:sp>
      <p:sp>
        <p:nvSpPr>
          <p:cNvPr id="148" name="TextBox 69">
            <a:extLst>
              <a:ext uri="{FF2B5EF4-FFF2-40B4-BE49-F238E27FC236}">
                <a16:creationId xmlns:a16="http://schemas.microsoft.com/office/drawing/2014/main" id="{3A26F70E-DCF3-4549-ADAB-3CDE47E1EE68}"/>
              </a:ext>
            </a:extLst>
          </p:cNvPr>
          <p:cNvSpPr>
            <a:spLocks noGrp="1"/>
          </p:cNvSpPr>
          <p:nvPr/>
        </p:nvSpPr>
        <p:spPr>
          <a:xfrm>
            <a:off x="3288941" y="3442888"/>
            <a:ext cx="1597383" cy="31492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>
                <a:latin typeface="Arial"/>
                <a:ea typeface="Arial"/>
                <a:cs typeface="Arial"/>
              </a:defRPr>
            </a:pPr>
            <a:r>
              <a:rPr lang="en-US" sz="950" b="1" err="1">
                <a:solidFill>
                  <a:srgbClr val="0F2B5C"/>
                </a:solidFill>
                <a:latin typeface="Arial"/>
                <a:ea typeface="Arial"/>
                <a:cs typeface="Arial"/>
              </a:rPr>
              <a:t>Hàng</a:t>
            </a:r>
            <a:r>
              <a:rPr lang="en-US" sz="950" b="1">
                <a:solidFill>
                  <a:srgbClr val="0F2B5C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950" b="1" err="1">
                <a:solidFill>
                  <a:srgbClr val="0F2B5C"/>
                </a:solidFill>
                <a:latin typeface="Arial"/>
                <a:ea typeface="Arial"/>
                <a:cs typeface="Arial"/>
              </a:rPr>
              <a:t>tiêu</a:t>
            </a:r>
            <a:r>
              <a:rPr lang="en-US" sz="950" b="1">
                <a:solidFill>
                  <a:srgbClr val="0F2B5C"/>
                </a:solidFill>
                <a:latin typeface="Arial"/>
                <a:ea typeface="Arial"/>
                <a:cs typeface="Arial"/>
              </a:rPr>
              <a:t> dung, </a:t>
            </a:r>
            <a:r>
              <a:rPr lang="en-US" sz="950" b="1" err="1">
                <a:solidFill>
                  <a:srgbClr val="0F2B5C"/>
                </a:solidFill>
                <a:latin typeface="Arial"/>
                <a:ea typeface="Arial"/>
                <a:cs typeface="Arial"/>
              </a:rPr>
              <a:t>g</a:t>
            </a:r>
            <a:r>
              <a:rPr sz="950" b="1" err="1">
                <a:solidFill>
                  <a:srgbClr val="0F2B5C"/>
                </a:solidFill>
                <a:latin typeface="Arial"/>
                <a:ea typeface="Arial"/>
                <a:cs typeface="Arial"/>
              </a:rPr>
              <a:t>ốm</a:t>
            </a:r>
            <a:r>
              <a:rPr sz="950" b="1">
                <a:solidFill>
                  <a:srgbClr val="0F2B5C"/>
                </a:solidFill>
                <a:latin typeface="Arial"/>
                <a:ea typeface="Arial"/>
                <a:cs typeface="Arial"/>
              </a:rPr>
              <a:t> </a:t>
            </a:r>
            <a:r>
              <a:rPr sz="950" b="1" err="1">
                <a:solidFill>
                  <a:srgbClr val="0F2B5C"/>
                </a:solidFill>
                <a:latin typeface="Arial"/>
                <a:ea typeface="Arial"/>
                <a:cs typeface="Arial"/>
              </a:rPr>
              <a:t>sứ</a:t>
            </a:r>
            <a:r>
              <a:rPr sz="950" b="1">
                <a:solidFill>
                  <a:srgbClr val="0F2B5C"/>
                </a:solidFill>
                <a:latin typeface="Arial"/>
                <a:ea typeface="Arial"/>
                <a:cs typeface="Arial"/>
              </a:rPr>
              <a:t> </a:t>
            </a:r>
            <a:r>
              <a:rPr sz="950" b="1" err="1">
                <a:solidFill>
                  <a:srgbClr val="0F2B5C"/>
                </a:solidFill>
                <a:latin typeface="Arial"/>
                <a:ea typeface="Arial"/>
                <a:cs typeface="Arial"/>
              </a:rPr>
              <a:t>và</a:t>
            </a:r>
            <a:r>
              <a:rPr sz="950" b="1">
                <a:solidFill>
                  <a:srgbClr val="0F2B5C"/>
                </a:solidFill>
                <a:latin typeface="Arial"/>
                <a:ea typeface="Arial"/>
                <a:cs typeface="Arial"/>
              </a:rPr>
              <a:t> </a:t>
            </a:r>
            <a:endParaRPr lang="en-US" sz="950" b="1">
              <a:solidFill>
                <a:srgbClr val="0F2B5C"/>
              </a:solidFill>
              <a:latin typeface="Arial"/>
              <a:ea typeface="Arial"/>
              <a:cs typeface="Arial"/>
            </a:endParaRPr>
          </a:p>
          <a:p>
            <a:pPr algn="l">
              <a:buNone/>
              <a:defRPr>
                <a:latin typeface="Arial"/>
                <a:ea typeface="Arial"/>
                <a:cs typeface="Arial"/>
              </a:defRPr>
            </a:pPr>
            <a:r>
              <a:rPr sz="950" b="1" err="1">
                <a:solidFill>
                  <a:srgbClr val="0F2B5C"/>
                </a:solidFill>
                <a:latin typeface="Arial"/>
                <a:ea typeface="Arial"/>
                <a:cs typeface="Arial"/>
              </a:rPr>
              <a:t>phong</a:t>
            </a:r>
            <a:r>
              <a:rPr sz="950" b="1">
                <a:solidFill>
                  <a:srgbClr val="0F2B5C"/>
                </a:solidFill>
                <a:latin typeface="Arial"/>
                <a:ea typeface="Arial"/>
                <a:cs typeface="Arial"/>
              </a:rPr>
              <a:t> </a:t>
            </a:r>
            <a:r>
              <a:rPr sz="950" b="1" err="1">
                <a:solidFill>
                  <a:srgbClr val="0F2B5C"/>
                </a:solidFill>
                <a:latin typeface="Arial"/>
                <a:ea typeface="Arial"/>
                <a:cs typeface="Arial"/>
              </a:rPr>
              <a:t>cách</a:t>
            </a:r>
            <a:r>
              <a:rPr sz="950" b="1">
                <a:solidFill>
                  <a:srgbClr val="0F2B5C"/>
                </a:solidFill>
                <a:latin typeface="Arial"/>
                <a:ea typeface="Arial"/>
                <a:cs typeface="Arial"/>
              </a:rPr>
              <a:t> </a:t>
            </a:r>
            <a:r>
              <a:rPr sz="950" b="1" err="1">
                <a:solidFill>
                  <a:srgbClr val="0F2B5C"/>
                </a:solidFill>
                <a:latin typeface="Arial"/>
                <a:ea typeface="Arial"/>
                <a:cs typeface="Arial"/>
              </a:rPr>
              <a:t>sống</a:t>
            </a:r>
            <a:endParaRPr sz="950" b="1">
              <a:solidFill>
                <a:srgbClr val="0F2B5C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9" name="TextBox 70">
            <a:extLst>
              <a:ext uri="{FF2B5EF4-FFF2-40B4-BE49-F238E27FC236}">
                <a16:creationId xmlns:a16="http://schemas.microsoft.com/office/drawing/2014/main" id="{F5C6D1EE-0420-4A25-BE9E-0871D3161DB5}"/>
              </a:ext>
            </a:extLst>
          </p:cNvPr>
          <p:cNvSpPr>
            <a:spLocks noGrp="1"/>
          </p:cNvSpPr>
          <p:nvPr/>
        </p:nvSpPr>
        <p:spPr>
          <a:xfrm>
            <a:off x="5227594" y="3464779"/>
            <a:ext cx="392309" cy="2743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>
                <a:latin typeface="Arial"/>
                <a:ea typeface="Arial"/>
                <a:cs typeface="Arial"/>
              </a:defRPr>
            </a:pPr>
            <a:r>
              <a:rPr sz="900" b="1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Lĩnh</a:t>
            </a:r>
            <a:r>
              <a:rPr sz="9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vực</a:t>
            </a:r>
            <a:r>
              <a:rPr sz="9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 3</a:t>
            </a:r>
          </a:p>
        </p:txBody>
      </p:sp>
      <p:sp>
        <p:nvSpPr>
          <p:cNvPr id="150" name="TextBox 71">
            <a:extLst>
              <a:ext uri="{FF2B5EF4-FFF2-40B4-BE49-F238E27FC236}">
                <a16:creationId xmlns:a16="http://schemas.microsoft.com/office/drawing/2014/main" id="{BC7DBFE3-EFF9-47CA-BA07-41BAED996E30}"/>
              </a:ext>
            </a:extLst>
          </p:cNvPr>
          <p:cNvSpPr>
            <a:spLocks noGrp="1"/>
          </p:cNvSpPr>
          <p:nvPr/>
        </p:nvSpPr>
        <p:spPr>
          <a:xfrm>
            <a:off x="5664130" y="3432658"/>
            <a:ext cx="1473339" cy="325155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>
                <a:latin typeface="Arial"/>
                <a:ea typeface="Arial"/>
                <a:cs typeface="Arial"/>
              </a:defRPr>
            </a:pPr>
            <a:r>
              <a:rPr sz="950" b="1" err="1">
                <a:solidFill>
                  <a:srgbClr val="0F2B5C"/>
                </a:solidFill>
                <a:latin typeface="Arial"/>
                <a:ea typeface="Arial"/>
                <a:cs typeface="Arial"/>
              </a:rPr>
              <a:t>Vật</a:t>
            </a:r>
            <a:r>
              <a:rPr sz="950" b="1">
                <a:solidFill>
                  <a:srgbClr val="0F2B5C"/>
                </a:solidFill>
                <a:latin typeface="Arial"/>
                <a:ea typeface="Arial"/>
                <a:cs typeface="Arial"/>
              </a:rPr>
              <a:t> </a:t>
            </a:r>
            <a:r>
              <a:rPr sz="950" b="1" err="1">
                <a:solidFill>
                  <a:srgbClr val="0F2B5C"/>
                </a:solidFill>
                <a:latin typeface="Arial"/>
                <a:ea typeface="Arial"/>
                <a:cs typeface="Arial"/>
              </a:rPr>
              <a:t>liệu</a:t>
            </a:r>
            <a:r>
              <a:rPr sz="950" b="1">
                <a:solidFill>
                  <a:srgbClr val="0F2B5C"/>
                </a:solidFill>
                <a:latin typeface="Arial"/>
                <a:ea typeface="Arial"/>
                <a:cs typeface="Arial"/>
              </a:rPr>
              <a:t> </a:t>
            </a:r>
            <a:r>
              <a:rPr sz="950" b="1" err="1">
                <a:solidFill>
                  <a:srgbClr val="0F2B5C"/>
                </a:solidFill>
                <a:latin typeface="Arial"/>
                <a:ea typeface="Arial"/>
                <a:cs typeface="Arial"/>
              </a:rPr>
              <a:t>chức</a:t>
            </a:r>
            <a:r>
              <a:rPr sz="950" b="1">
                <a:solidFill>
                  <a:srgbClr val="0F2B5C"/>
                </a:solidFill>
                <a:latin typeface="Arial"/>
                <a:ea typeface="Arial"/>
                <a:cs typeface="Arial"/>
              </a:rPr>
              <a:t> </a:t>
            </a:r>
            <a:r>
              <a:rPr sz="950" b="1" err="1">
                <a:solidFill>
                  <a:srgbClr val="0F2B5C"/>
                </a:solidFill>
                <a:latin typeface="Arial"/>
                <a:ea typeface="Arial"/>
                <a:cs typeface="Arial"/>
              </a:rPr>
              <a:t>năng</a:t>
            </a:r>
            <a:r>
              <a:rPr lang="en-US" sz="950" b="1">
                <a:solidFill>
                  <a:srgbClr val="0F2B5C"/>
                </a:solidFill>
                <a:latin typeface="Arial"/>
                <a:ea typeface="Arial"/>
                <a:cs typeface="Arial"/>
              </a:rPr>
              <a:t> </a:t>
            </a:r>
            <a:r>
              <a:rPr sz="950" b="1" err="1">
                <a:solidFill>
                  <a:srgbClr val="0F2B5C"/>
                </a:solidFill>
                <a:latin typeface="Arial"/>
                <a:ea typeface="Arial"/>
                <a:cs typeface="Arial"/>
              </a:rPr>
              <a:t>chăm</a:t>
            </a:r>
            <a:r>
              <a:rPr sz="950" b="1">
                <a:solidFill>
                  <a:srgbClr val="0F2B5C"/>
                </a:solidFill>
                <a:latin typeface="Arial"/>
                <a:ea typeface="Arial"/>
                <a:cs typeface="Arial"/>
              </a:rPr>
              <a:t> </a:t>
            </a:r>
            <a:r>
              <a:rPr sz="950" b="1" err="1">
                <a:solidFill>
                  <a:srgbClr val="0F2B5C"/>
                </a:solidFill>
                <a:latin typeface="Arial"/>
                <a:ea typeface="Arial"/>
                <a:cs typeface="Arial"/>
              </a:rPr>
              <a:t>sóc</a:t>
            </a:r>
            <a:r>
              <a:rPr sz="950" b="1">
                <a:solidFill>
                  <a:srgbClr val="0F2B5C"/>
                </a:solidFill>
                <a:latin typeface="Arial"/>
                <a:ea typeface="Arial"/>
                <a:cs typeface="Arial"/>
              </a:rPr>
              <a:t> </a:t>
            </a:r>
            <a:r>
              <a:rPr sz="950" b="1" err="1">
                <a:solidFill>
                  <a:srgbClr val="0F2B5C"/>
                </a:solidFill>
                <a:latin typeface="Arial"/>
                <a:ea typeface="Arial"/>
                <a:cs typeface="Arial"/>
              </a:rPr>
              <a:t>sức</a:t>
            </a:r>
            <a:r>
              <a:rPr sz="950" b="1">
                <a:solidFill>
                  <a:srgbClr val="0F2B5C"/>
                </a:solidFill>
                <a:latin typeface="Arial"/>
                <a:ea typeface="Arial"/>
                <a:cs typeface="Arial"/>
              </a:rPr>
              <a:t> </a:t>
            </a:r>
            <a:r>
              <a:rPr sz="950" b="1" err="1">
                <a:solidFill>
                  <a:srgbClr val="0F2B5C"/>
                </a:solidFill>
                <a:latin typeface="Arial"/>
                <a:ea typeface="Arial"/>
                <a:cs typeface="Arial"/>
              </a:rPr>
              <a:t>khỏe</a:t>
            </a:r>
            <a:r>
              <a:rPr lang="en-US" sz="950" b="1">
                <a:solidFill>
                  <a:srgbClr val="0F2B5C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950" b="1" err="1">
                <a:solidFill>
                  <a:srgbClr val="0F2B5C"/>
                </a:solidFill>
                <a:latin typeface="Arial"/>
                <a:ea typeface="Arial"/>
                <a:cs typeface="Arial"/>
              </a:rPr>
              <a:t>và</a:t>
            </a:r>
            <a:r>
              <a:rPr lang="en-US" sz="950" b="1">
                <a:solidFill>
                  <a:srgbClr val="0F2B5C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950" b="1" err="1">
                <a:solidFill>
                  <a:srgbClr val="0F2B5C"/>
                </a:solidFill>
                <a:latin typeface="Arial"/>
                <a:ea typeface="Arial"/>
                <a:cs typeface="Arial"/>
              </a:rPr>
              <a:t>hóa</a:t>
            </a:r>
            <a:r>
              <a:rPr lang="en-US" sz="950" b="1">
                <a:solidFill>
                  <a:srgbClr val="0F2B5C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950" b="1" err="1">
                <a:solidFill>
                  <a:srgbClr val="0F2B5C"/>
                </a:solidFill>
                <a:latin typeface="Arial"/>
                <a:ea typeface="Arial"/>
                <a:cs typeface="Arial"/>
              </a:rPr>
              <a:t>chất</a:t>
            </a:r>
            <a:endParaRPr sz="950" b="1">
              <a:solidFill>
                <a:srgbClr val="0F2B5C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51" name="図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3972" y="9028810"/>
            <a:ext cx="720000" cy="720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9505BF1-4D13-F08B-769E-3115377907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941" y="3791463"/>
            <a:ext cx="2253178" cy="1204205"/>
          </a:xfrm>
          <a:prstGeom prst="rect">
            <a:avLst/>
          </a:prstGeom>
        </p:spPr>
      </p:pic>
      <p:sp>
        <p:nvSpPr>
          <p:cNvPr id="145" name="TextBox 66">
            <a:extLst>
              <a:ext uri="{FF2B5EF4-FFF2-40B4-BE49-F238E27FC236}">
                <a16:creationId xmlns:a16="http://schemas.microsoft.com/office/drawing/2014/main" id="{E970BD3B-AC1E-4B4C-9EDC-252A09DCE209}"/>
              </a:ext>
            </a:extLst>
          </p:cNvPr>
          <p:cNvSpPr>
            <a:spLocks noGrp="1"/>
          </p:cNvSpPr>
          <p:nvPr/>
        </p:nvSpPr>
        <p:spPr>
          <a:xfrm>
            <a:off x="465909" y="3476597"/>
            <a:ext cx="392309" cy="2743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>
                <a:latin typeface="Arial"/>
                <a:ea typeface="Arial"/>
                <a:cs typeface="Arial"/>
              </a:defRPr>
            </a:pPr>
            <a:r>
              <a:rPr sz="900" b="1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Lĩnh</a:t>
            </a:r>
            <a:r>
              <a:rPr sz="9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vực</a:t>
            </a:r>
            <a:r>
              <a:rPr sz="9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 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29D20D-8DE2-8368-7825-F5EA7A4ACBA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29548" y="3816921"/>
            <a:ext cx="2265785" cy="11849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276453B-C0B0-1E86-F918-D693CF6F841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24598" y="3823102"/>
            <a:ext cx="2268998" cy="1172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824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3AD2AD81-74C1-4CCD-B67D-51CF4F25734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562088" cy="2340864"/>
          </a:xfrm>
          <a:prstGeom prst="rect">
            <a:avLst/>
          </a:prstGeom>
          <a:solidFill>
            <a:srgbClr val="061B55"/>
          </a:solidFill>
          <a:ln w="12700">
            <a:solidFill>
              <a:srgbClr val="061B55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21" name="Image 0"/>
          <p:cNvPicPr>
            <a:picLocks noChangeAspect="1"/>
          </p:cNvPicPr>
          <p:nvPr/>
        </p:nvPicPr>
        <p:blipFill>
          <a:blip r:embed="rId3"/>
          <a:srcRect l="3411" t="-1" r="3411" b="44970"/>
          <a:stretch>
            <a:fillRect/>
          </a:stretch>
        </p:blipFill>
        <p:spPr>
          <a:xfrm>
            <a:off x="0" y="-1"/>
            <a:ext cx="7562088" cy="2981116"/>
          </a:xfrm>
          <a:prstGeom prst="rect">
            <a:avLst/>
          </a:prstGeom>
        </p:spPr>
      </p:pic>
      <p:sp>
        <p:nvSpPr>
          <p:cNvPr id="5" name="Shape 2">
            <a:extLst>
              <a:ext uri="{FF2B5EF4-FFF2-40B4-BE49-F238E27FC236}">
                <a16:creationId xmlns:a16="http://schemas.microsoft.com/office/drawing/2014/main" id="{532DAD4F-8457-4E62-9BF7-2CE152B1209E}"/>
              </a:ext>
            </a:extLst>
          </p:cNvPr>
          <p:cNvSpPr>
            <a:spLocks noGrp="1"/>
          </p:cNvSpPr>
          <p:nvPr/>
        </p:nvSpPr>
        <p:spPr>
          <a:xfrm>
            <a:off x="-763" y="1737915"/>
            <a:ext cx="4892801" cy="569716"/>
          </a:xfrm>
          <a:prstGeom prst="rect">
            <a:avLst/>
          </a:prstGeom>
          <a:solidFill>
            <a:srgbClr val="061B55"/>
          </a:solidFill>
          <a:ln w="12700">
            <a:solidFill>
              <a:srgbClr val="061B55">
                <a:alpha val="0"/>
              </a:srgbClr>
            </a:solidFill>
            <a:prstDash val="solid"/>
          </a:ln>
          <a:effectLst>
            <a:softEdge rad="25400"/>
          </a:effectLst>
        </p:spPr>
        <p:txBody>
          <a:bodyPr/>
          <a:lstStyle/>
          <a:p>
            <a:endParaRPr/>
          </a:p>
        </p:txBody>
      </p:sp>
      <p:pic>
        <p:nvPicPr>
          <p:cNvPr id="22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795" y="164592"/>
            <a:ext cx="989937" cy="274320"/>
          </a:xfrm>
          <a:prstGeom prst="rect">
            <a:avLst/>
          </a:prstGeom>
        </p:spPr>
      </p:pic>
      <p:sp>
        <p:nvSpPr>
          <p:cNvPr id="8" name="Shape 3">
            <a:extLst>
              <a:ext uri="{FF2B5EF4-FFF2-40B4-BE49-F238E27FC236}">
                <a16:creationId xmlns:a16="http://schemas.microsoft.com/office/drawing/2014/main" id="{F3AA2D91-E509-4340-AC73-A9D80016E2AC}"/>
              </a:ext>
            </a:extLst>
          </p:cNvPr>
          <p:cNvSpPr>
            <a:spLocks noGrp="1"/>
          </p:cNvSpPr>
          <p:nvPr/>
        </p:nvSpPr>
        <p:spPr>
          <a:xfrm>
            <a:off x="859536" y="137160"/>
            <a:ext cx="1371600" cy="32918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softEdge rad="38100"/>
          </a:effectLst>
        </p:spPr>
        <p:txBody>
          <a:bodyPr/>
          <a:lstStyle/>
          <a:p>
            <a:endParaRPr/>
          </a:p>
        </p:txBody>
      </p:sp>
      <p:pic>
        <p:nvPicPr>
          <p:cNvPr id="225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6363" y="173736"/>
            <a:ext cx="857946" cy="237744"/>
          </a:xfrm>
          <a:prstGeom prst="rect">
            <a:avLst/>
          </a:prstGeom>
        </p:spPr>
      </p:pic>
      <p:pic>
        <p:nvPicPr>
          <p:cNvPr id="226" name="Imag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0300" y="109728"/>
            <a:ext cx="388620" cy="388620"/>
          </a:xfrm>
          <a:prstGeom prst="rect">
            <a:avLst/>
          </a:prstGeom>
        </p:spPr>
      </p:pic>
      <p:sp>
        <p:nvSpPr>
          <p:cNvPr id="11" name="Text 4">
            <a:extLst>
              <a:ext uri="{FF2B5EF4-FFF2-40B4-BE49-F238E27FC236}">
                <a16:creationId xmlns:a16="http://schemas.microsoft.com/office/drawing/2014/main" id="{80633AEB-615B-4906-9474-E3F00998BDAF}"/>
              </a:ext>
            </a:extLst>
          </p:cNvPr>
          <p:cNvSpPr>
            <a:spLocks noGrp="1"/>
          </p:cNvSpPr>
          <p:nvPr/>
        </p:nvSpPr>
        <p:spPr>
          <a:xfrm>
            <a:off x="274320" y="676656"/>
            <a:ext cx="3840480" cy="16459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  <a:defRPr sz="713">
                <a:latin typeface="Arial"/>
                <a:ea typeface="Arial"/>
                <a:cs typeface="Arial"/>
              </a:defRPr>
            </a:pPr>
            <a:r>
              <a:rPr sz="713" b="1">
                <a:solidFill>
                  <a:schemeClr val="bg1"/>
                </a:solidFill>
                <a:latin typeface="Arial"/>
                <a:ea typeface="Arial"/>
                <a:cs typeface="Arial"/>
              </a:rPr>
              <a:t>KẾT NỐI B2B GIỮA TP. HẢI PHÒNG VÀ TP. YOKKAICHI</a:t>
            </a:r>
            <a:endParaRPr sz="750">
              <a:solidFill>
                <a:schemeClr val="bg1"/>
              </a:solidFill>
            </a:endParaRPr>
          </a:p>
        </p:txBody>
      </p:sp>
      <p:sp>
        <p:nvSpPr>
          <p:cNvPr id="13" name="Text 6">
            <a:extLst>
              <a:ext uri="{FF2B5EF4-FFF2-40B4-BE49-F238E27FC236}">
                <a16:creationId xmlns:a16="http://schemas.microsoft.com/office/drawing/2014/main" id="{5DFBC086-8DDA-4BCB-945C-885F3ACB2F5A}"/>
              </a:ext>
            </a:extLst>
          </p:cNvPr>
          <p:cNvSpPr>
            <a:spLocks noGrp="1"/>
          </p:cNvSpPr>
          <p:nvPr/>
        </p:nvSpPr>
        <p:spPr>
          <a:xfrm>
            <a:off x="260602" y="1779492"/>
            <a:ext cx="4700017" cy="53038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  <a:defRPr sz="713">
                <a:latin typeface="Arial"/>
                <a:ea typeface="Arial"/>
                <a:cs typeface="Arial"/>
              </a:defRPr>
            </a:pPr>
            <a:r>
              <a:rPr sz="713">
                <a:solidFill>
                  <a:srgbClr val="FFFFFF"/>
                </a:solidFill>
                <a:latin typeface="Arial"/>
                <a:ea typeface="Arial"/>
                <a:cs typeface="Arial"/>
              </a:rPr>
              <a:t>Kết nối trực tiếp doanh nghiệp Nhật Bản và Việt Nam theo từng nhóm ngành.</a:t>
            </a:r>
            <a:endParaRPr sz="1000"/>
          </a:p>
          <a:p>
            <a:pPr marL="0" indent="0">
              <a:buNone/>
              <a:defRPr sz="713">
                <a:latin typeface="Arial"/>
                <a:ea typeface="Arial"/>
                <a:cs typeface="Arial"/>
              </a:defRPr>
            </a:pPr>
            <a:r>
              <a:rPr sz="713">
                <a:solidFill>
                  <a:srgbClr val="FFFFFF"/>
                </a:solidFill>
                <a:latin typeface="Arial"/>
                <a:ea typeface="Arial"/>
                <a:cs typeface="Arial"/>
              </a:rPr>
              <a:t>Các bên giới thiệu hoạt động kinh doanh và trao đổi trực tiếp theo hình thức 1:1.</a:t>
            </a:r>
            <a:endParaRPr sz="1000"/>
          </a:p>
        </p:txBody>
      </p:sp>
      <p:sp>
        <p:nvSpPr>
          <p:cNvPr id="14" name="Shape 7">
            <a:extLst>
              <a:ext uri="{FF2B5EF4-FFF2-40B4-BE49-F238E27FC236}">
                <a16:creationId xmlns:a16="http://schemas.microsoft.com/office/drawing/2014/main" id="{E3634758-4748-45F4-A4C8-CB060E38543D}"/>
              </a:ext>
            </a:extLst>
          </p:cNvPr>
          <p:cNvSpPr>
            <a:spLocks noGrp="1"/>
          </p:cNvSpPr>
          <p:nvPr/>
        </p:nvSpPr>
        <p:spPr>
          <a:xfrm>
            <a:off x="0" y="2414187"/>
            <a:ext cx="7562850" cy="566928"/>
          </a:xfrm>
          <a:prstGeom prst="roundRect">
            <a:avLst>
              <a:gd name="adj" fmla="val 12903"/>
            </a:avLst>
          </a:prstGeom>
          <a:solidFill>
            <a:srgbClr val="082C70"/>
          </a:solidFill>
          <a:ln w="12700">
            <a:solidFill>
              <a:srgbClr val="082C70"/>
            </a:solidFill>
            <a:prstDash val="solid"/>
          </a:ln>
          <a:effectLst>
            <a:outerShdw algn="ctr" rotWithShape="0">
              <a:srgbClr val="000000"/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Text 8">
            <a:extLst>
              <a:ext uri="{FF2B5EF4-FFF2-40B4-BE49-F238E27FC236}">
                <a16:creationId xmlns:a16="http://schemas.microsoft.com/office/drawing/2014/main" id="{488A44CD-8068-4C88-8184-7143ED676897}"/>
              </a:ext>
            </a:extLst>
          </p:cNvPr>
          <p:cNvSpPr>
            <a:spLocks noGrp="1"/>
          </p:cNvSpPr>
          <p:nvPr/>
        </p:nvSpPr>
        <p:spPr>
          <a:xfrm>
            <a:off x="274320" y="2523915"/>
            <a:ext cx="7022592" cy="20116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  <a:defRPr sz="1275"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HỘI NGHỊ GIAO THƯƠNG B2B VỚI 9 DOANH NGHIỆP NHẬT BẢN</a:t>
            </a:r>
            <a:endParaRPr sz="1500"/>
          </a:p>
        </p:txBody>
      </p:sp>
      <p:sp>
        <p:nvSpPr>
          <p:cNvPr id="16" name="Text 9">
            <a:extLst>
              <a:ext uri="{FF2B5EF4-FFF2-40B4-BE49-F238E27FC236}">
                <a16:creationId xmlns:a16="http://schemas.microsoft.com/office/drawing/2014/main" id="{F261CCB6-E8C2-4003-8EB3-64F376ECB444}"/>
              </a:ext>
            </a:extLst>
          </p:cNvPr>
          <p:cNvSpPr>
            <a:spLocks noGrp="1"/>
          </p:cNvSpPr>
          <p:nvPr/>
        </p:nvSpPr>
        <p:spPr>
          <a:xfrm>
            <a:off x="384048" y="2740155"/>
            <a:ext cx="6720840" cy="231816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93774"/>
          </a:bodyPr>
          <a:lstStyle/>
          <a:p>
            <a:pPr marL="0" indent="0" algn="ctr">
              <a:buNone/>
              <a:defRPr sz="765">
                <a:latin typeface="Arial"/>
                <a:ea typeface="Arial"/>
                <a:cs typeface="Arial"/>
              </a:defRPr>
            </a:pPr>
            <a:r>
              <a:rPr sz="765">
                <a:solidFill>
                  <a:srgbClr val="E5EDFF"/>
                </a:solidFill>
                <a:latin typeface="Arial"/>
                <a:ea typeface="Arial"/>
                <a:cs typeface="Arial"/>
              </a:rPr>
              <a:t>Chia </a:t>
            </a:r>
            <a:r>
              <a:rPr sz="765" err="1">
                <a:solidFill>
                  <a:srgbClr val="E5EDFF"/>
                </a:solidFill>
                <a:latin typeface="Arial"/>
                <a:ea typeface="Arial"/>
                <a:cs typeface="Arial"/>
              </a:rPr>
              <a:t>nhóm</a:t>
            </a:r>
            <a:r>
              <a:rPr sz="765">
                <a:solidFill>
                  <a:srgbClr val="E5EDFF"/>
                </a:solidFill>
                <a:latin typeface="Arial"/>
                <a:ea typeface="Arial"/>
                <a:cs typeface="Arial"/>
              </a:rPr>
              <a:t> </a:t>
            </a:r>
            <a:r>
              <a:rPr sz="765" err="1">
                <a:solidFill>
                  <a:srgbClr val="E5EDFF"/>
                </a:solidFill>
                <a:latin typeface="Arial"/>
                <a:ea typeface="Arial"/>
                <a:cs typeface="Arial"/>
              </a:rPr>
              <a:t>theo</a:t>
            </a:r>
            <a:r>
              <a:rPr sz="765">
                <a:solidFill>
                  <a:srgbClr val="E5EDFF"/>
                </a:solidFill>
                <a:latin typeface="Arial"/>
                <a:ea typeface="Arial"/>
                <a:cs typeface="Arial"/>
              </a:rPr>
              <a:t> 3 </a:t>
            </a:r>
            <a:r>
              <a:rPr sz="765" err="1">
                <a:solidFill>
                  <a:srgbClr val="E5EDFF"/>
                </a:solidFill>
                <a:latin typeface="Arial"/>
                <a:ea typeface="Arial"/>
                <a:cs typeface="Arial"/>
              </a:rPr>
              <a:t>lĩnh</a:t>
            </a:r>
            <a:r>
              <a:rPr sz="765">
                <a:solidFill>
                  <a:srgbClr val="E5EDFF"/>
                </a:solidFill>
                <a:latin typeface="Arial"/>
                <a:ea typeface="Arial"/>
                <a:cs typeface="Arial"/>
              </a:rPr>
              <a:t> </a:t>
            </a:r>
            <a:r>
              <a:rPr sz="765" err="1">
                <a:solidFill>
                  <a:srgbClr val="E5EDFF"/>
                </a:solidFill>
                <a:latin typeface="Arial"/>
                <a:ea typeface="Arial"/>
                <a:cs typeface="Arial"/>
              </a:rPr>
              <a:t>vực</a:t>
            </a:r>
            <a:r>
              <a:rPr sz="765">
                <a:solidFill>
                  <a:srgbClr val="E5EDFF"/>
                </a:solidFill>
                <a:latin typeface="Arial"/>
                <a:ea typeface="Arial"/>
                <a:cs typeface="Arial"/>
              </a:rPr>
              <a:t> </a:t>
            </a:r>
            <a:r>
              <a:rPr sz="765" err="1">
                <a:solidFill>
                  <a:srgbClr val="E5EDFF"/>
                </a:solidFill>
                <a:latin typeface="Arial"/>
                <a:ea typeface="Arial"/>
                <a:cs typeface="Arial"/>
              </a:rPr>
              <a:t>để</a:t>
            </a:r>
            <a:r>
              <a:rPr sz="765">
                <a:solidFill>
                  <a:srgbClr val="E5EDFF"/>
                </a:solidFill>
                <a:latin typeface="Arial"/>
                <a:ea typeface="Arial"/>
                <a:cs typeface="Arial"/>
              </a:rPr>
              <a:t> </a:t>
            </a:r>
            <a:r>
              <a:rPr sz="765" err="1">
                <a:solidFill>
                  <a:srgbClr val="E5EDFF"/>
                </a:solidFill>
                <a:latin typeface="Arial"/>
                <a:ea typeface="Arial"/>
                <a:cs typeface="Arial"/>
              </a:rPr>
              <a:t>kết</a:t>
            </a:r>
            <a:r>
              <a:rPr sz="765">
                <a:solidFill>
                  <a:srgbClr val="E5EDFF"/>
                </a:solidFill>
                <a:latin typeface="Arial"/>
                <a:ea typeface="Arial"/>
                <a:cs typeface="Arial"/>
              </a:rPr>
              <a:t> </a:t>
            </a:r>
            <a:r>
              <a:rPr sz="765" err="1">
                <a:solidFill>
                  <a:srgbClr val="E5EDFF"/>
                </a:solidFill>
                <a:latin typeface="Arial"/>
                <a:ea typeface="Arial"/>
                <a:cs typeface="Arial"/>
              </a:rPr>
              <a:t>nối</a:t>
            </a:r>
            <a:r>
              <a:rPr sz="765">
                <a:solidFill>
                  <a:srgbClr val="E5EDFF"/>
                </a:solidFill>
                <a:latin typeface="Arial"/>
                <a:ea typeface="Arial"/>
                <a:cs typeface="Arial"/>
              </a:rPr>
              <a:t> </a:t>
            </a:r>
            <a:r>
              <a:rPr sz="765" err="1">
                <a:solidFill>
                  <a:srgbClr val="E5EDFF"/>
                </a:solidFill>
                <a:latin typeface="Arial"/>
                <a:ea typeface="Arial"/>
                <a:cs typeface="Arial"/>
              </a:rPr>
              <a:t>quý</a:t>
            </a:r>
            <a:r>
              <a:rPr sz="765">
                <a:solidFill>
                  <a:srgbClr val="E5EDFF"/>
                </a:solidFill>
                <a:latin typeface="Arial"/>
                <a:ea typeface="Arial"/>
                <a:cs typeface="Arial"/>
              </a:rPr>
              <a:t> </a:t>
            </a:r>
            <a:r>
              <a:rPr sz="765" err="1">
                <a:solidFill>
                  <a:srgbClr val="E5EDFF"/>
                </a:solidFill>
                <a:latin typeface="Arial"/>
                <a:ea typeface="Arial"/>
                <a:cs typeface="Arial"/>
              </a:rPr>
              <a:t>doanh</a:t>
            </a:r>
            <a:r>
              <a:rPr sz="765">
                <a:solidFill>
                  <a:srgbClr val="E5EDFF"/>
                </a:solidFill>
                <a:latin typeface="Arial"/>
                <a:ea typeface="Arial"/>
                <a:cs typeface="Arial"/>
              </a:rPr>
              <a:t> </a:t>
            </a:r>
            <a:r>
              <a:rPr sz="765" err="1">
                <a:solidFill>
                  <a:srgbClr val="E5EDFF"/>
                </a:solidFill>
                <a:latin typeface="Arial"/>
                <a:ea typeface="Arial"/>
                <a:cs typeface="Arial"/>
              </a:rPr>
              <a:t>nghiệp</a:t>
            </a:r>
            <a:r>
              <a:rPr sz="765">
                <a:solidFill>
                  <a:srgbClr val="E5EDFF"/>
                </a:solidFill>
                <a:latin typeface="Arial"/>
                <a:ea typeface="Arial"/>
                <a:cs typeface="Arial"/>
              </a:rPr>
              <a:t> </a:t>
            </a:r>
            <a:r>
              <a:rPr sz="765" err="1">
                <a:solidFill>
                  <a:srgbClr val="E5EDFF"/>
                </a:solidFill>
                <a:latin typeface="Arial"/>
                <a:ea typeface="Arial"/>
                <a:cs typeface="Arial"/>
              </a:rPr>
              <a:t>với</a:t>
            </a:r>
            <a:r>
              <a:rPr sz="765">
                <a:solidFill>
                  <a:srgbClr val="E5EDFF"/>
                </a:solidFill>
                <a:latin typeface="Arial"/>
                <a:ea typeface="Arial"/>
                <a:cs typeface="Arial"/>
              </a:rPr>
              <a:t> </a:t>
            </a:r>
            <a:r>
              <a:rPr sz="765" err="1">
                <a:solidFill>
                  <a:srgbClr val="E5EDFF"/>
                </a:solidFill>
                <a:latin typeface="Arial"/>
                <a:ea typeface="Arial"/>
                <a:cs typeface="Arial"/>
              </a:rPr>
              <a:t>đối</a:t>
            </a:r>
            <a:r>
              <a:rPr sz="765">
                <a:solidFill>
                  <a:srgbClr val="E5EDFF"/>
                </a:solidFill>
                <a:latin typeface="Arial"/>
                <a:ea typeface="Arial"/>
                <a:cs typeface="Arial"/>
              </a:rPr>
              <a:t> </a:t>
            </a:r>
            <a:r>
              <a:rPr sz="765" err="1">
                <a:solidFill>
                  <a:srgbClr val="E5EDFF"/>
                </a:solidFill>
                <a:latin typeface="Arial"/>
                <a:ea typeface="Arial"/>
                <a:cs typeface="Arial"/>
              </a:rPr>
              <a:t>tác</a:t>
            </a:r>
            <a:r>
              <a:rPr sz="765">
                <a:solidFill>
                  <a:srgbClr val="E5EDFF"/>
                </a:solidFill>
                <a:latin typeface="Arial"/>
                <a:ea typeface="Arial"/>
                <a:cs typeface="Arial"/>
              </a:rPr>
              <a:t> </a:t>
            </a:r>
            <a:r>
              <a:rPr sz="765" err="1">
                <a:solidFill>
                  <a:srgbClr val="E5EDFF"/>
                </a:solidFill>
                <a:latin typeface="Arial"/>
                <a:ea typeface="Arial"/>
                <a:cs typeface="Arial"/>
              </a:rPr>
              <a:t>phù</a:t>
            </a:r>
            <a:r>
              <a:rPr sz="765">
                <a:solidFill>
                  <a:srgbClr val="E5EDFF"/>
                </a:solidFill>
                <a:latin typeface="Arial"/>
                <a:ea typeface="Arial"/>
                <a:cs typeface="Arial"/>
              </a:rPr>
              <a:t> </a:t>
            </a:r>
            <a:r>
              <a:rPr sz="765" err="1">
                <a:solidFill>
                  <a:srgbClr val="E5EDFF"/>
                </a:solidFill>
                <a:latin typeface="Arial"/>
                <a:ea typeface="Arial"/>
                <a:cs typeface="Arial"/>
              </a:rPr>
              <a:t>hợp</a:t>
            </a:r>
            <a:r>
              <a:rPr sz="765">
                <a:solidFill>
                  <a:srgbClr val="E5EDFF"/>
                </a:solidFill>
                <a:latin typeface="Arial"/>
                <a:ea typeface="Arial"/>
                <a:cs typeface="Arial"/>
              </a:rPr>
              <a:t> </a:t>
            </a:r>
            <a:r>
              <a:rPr sz="765" err="1">
                <a:solidFill>
                  <a:srgbClr val="E5EDFF"/>
                </a:solidFill>
                <a:latin typeface="Arial"/>
                <a:ea typeface="Arial"/>
                <a:cs typeface="Arial"/>
              </a:rPr>
              <a:t>nhất</a:t>
            </a:r>
            <a:r>
              <a:rPr sz="765">
                <a:solidFill>
                  <a:srgbClr val="E5EDFF"/>
                </a:solidFill>
                <a:latin typeface="Arial"/>
                <a:ea typeface="Arial"/>
                <a:cs typeface="Arial"/>
              </a:rPr>
              <a:t>.</a:t>
            </a:r>
            <a:endParaRPr sz="1000"/>
          </a:p>
        </p:txBody>
      </p:sp>
      <p:sp>
        <p:nvSpPr>
          <p:cNvPr id="17" name="Shape 10">
            <a:extLst>
              <a:ext uri="{FF2B5EF4-FFF2-40B4-BE49-F238E27FC236}">
                <a16:creationId xmlns:a16="http://schemas.microsoft.com/office/drawing/2014/main" id="{9551E8DA-1B5C-49A5-BB2D-D635D5FA2A31}"/>
              </a:ext>
            </a:extLst>
          </p:cNvPr>
          <p:cNvSpPr>
            <a:spLocks noGrp="1"/>
          </p:cNvSpPr>
          <p:nvPr/>
        </p:nvSpPr>
        <p:spPr>
          <a:xfrm>
            <a:off x="146304" y="3070287"/>
            <a:ext cx="4828032" cy="228600"/>
          </a:xfrm>
          <a:prstGeom prst="roundRect">
            <a:avLst>
              <a:gd name="adj" fmla="val 16000"/>
            </a:avLst>
          </a:prstGeom>
          <a:solidFill>
            <a:srgbClr val="078747"/>
          </a:solidFill>
          <a:ln w="12700">
            <a:solidFill>
              <a:srgbClr val="07874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1">
            <a:extLst>
              <a:ext uri="{FF2B5EF4-FFF2-40B4-BE49-F238E27FC236}">
                <a16:creationId xmlns:a16="http://schemas.microsoft.com/office/drawing/2014/main" id="{5B367B12-33D6-4AFA-A29D-937112F47CC4}"/>
              </a:ext>
            </a:extLst>
          </p:cNvPr>
          <p:cNvSpPr>
            <a:spLocks noGrp="1"/>
          </p:cNvSpPr>
          <p:nvPr/>
        </p:nvSpPr>
        <p:spPr>
          <a:xfrm>
            <a:off x="219456" y="3138867"/>
            <a:ext cx="4681728" cy="10972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  <a:defRPr sz="713">
                <a:latin typeface="Arial"/>
                <a:ea typeface="Arial"/>
                <a:cs typeface="Arial"/>
              </a:defRPr>
            </a:pPr>
            <a:r>
              <a:rPr lang="en-US" sz="713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LĨNH VỰC</a:t>
            </a:r>
            <a:r>
              <a:rPr sz="713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 1: THỰC PHẨM VÀ TRÀ NHẬT</a:t>
            </a:r>
            <a:endParaRPr sz="850"/>
          </a:p>
        </p:txBody>
      </p:sp>
      <p:sp>
        <p:nvSpPr>
          <p:cNvPr id="19" name="Shape 12">
            <a:extLst>
              <a:ext uri="{FF2B5EF4-FFF2-40B4-BE49-F238E27FC236}">
                <a16:creationId xmlns:a16="http://schemas.microsoft.com/office/drawing/2014/main" id="{301C1A38-029E-4AC8-B391-03278442D681}"/>
              </a:ext>
            </a:extLst>
          </p:cNvPr>
          <p:cNvSpPr>
            <a:spLocks noGrp="1"/>
          </p:cNvSpPr>
          <p:nvPr/>
        </p:nvSpPr>
        <p:spPr>
          <a:xfrm>
            <a:off x="146304" y="3362895"/>
            <a:ext cx="2359152" cy="1447621"/>
          </a:xfrm>
          <a:prstGeom prst="roundRect">
            <a:avLst>
              <a:gd name="adj" fmla="val 5814"/>
            </a:avLst>
          </a:prstGeom>
          <a:solidFill>
            <a:srgbClr val="FFFFFF"/>
          </a:solidFill>
          <a:ln w="12700">
            <a:solidFill>
              <a:srgbClr val="D3DC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Shape 13">
            <a:extLst>
              <a:ext uri="{FF2B5EF4-FFF2-40B4-BE49-F238E27FC236}">
                <a16:creationId xmlns:a16="http://schemas.microsoft.com/office/drawing/2014/main" id="{4EF56F8E-7A0B-4420-B421-D079F90BB0B8}"/>
              </a:ext>
            </a:extLst>
          </p:cNvPr>
          <p:cNvSpPr>
            <a:spLocks noGrp="1"/>
          </p:cNvSpPr>
          <p:nvPr/>
        </p:nvSpPr>
        <p:spPr>
          <a:xfrm>
            <a:off x="201168" y="3426903"/>
            <a:ext cx="210312" cy="210312"/>
          </a:xfrm>
          <a:prstGeom prst="roundRect">
            <a:avLst>
              <a:gd name="adj" fmla="val 13043"/>
            </a:avLst>
          </a:prstGeom>
          <a:solidFill>
            <a:srgbClr val="078747"/>
          </a:solidFill>
          <a:ln w="12700">
            <a:solidFill>
              <a:srgbClr val="07874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4">
            <a:extLst>
              <a:ext uri="{FF2B5EF4-FFF2-40B4-BE49-F238E27FC236}">
                <a16:creationId xmlns:a16="http://schemas.microsoft.com/office/drawing/2014/main" id="{663EABE7-E370-44AC-86BD-42BF4BD3D8D9}"/>
              </a:ext>
            </a:extLst>
          </p:cNvPr>
          <p:cNvSpPr>
            <a:spLocks noGrp="1"/>
          </p:cNvSpPr>
          <p:nvPr/>
        </p:nvSpPr>
        <p:spPr>
          <a:xfrm>
            <a:off x="201168" y="3474809"/>
            <a:ext cx="210312" cy="10972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sz="650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1</a:t>
            </a:r>
            <a:endParaRPr sz="650"/>
          </a:p>
        </p:txBody>
      </p:sp>
      <p:sp>
        <p:nvSpPr>
          <p:cNvPr id="22" name="Text 15">
            <a:extLst>
              <a:ext uri="{FF2B5EF4-FFF2-40B4-BE49-F238E27FC236}">
                <a16:creationId xmlns:a16="http://schemas.microsoft.com/office/drawing/2014/main" id="{80149151-A8E4-4CB2-A95F-82BE98A67683}"/>
              </a:ext>
            </a:extLst>
          </p:cNvPr>
          <p:cNvSpPr>
            <a:spLocks noGrp="1"/>
          </p:cNvSpPr>
          <p:nvPr/>
        </p:nvSpPr>
        <p:spPr>
          <a:xfrm>
            <a:off x="457200" y="3418321"/>
            <a:ext cx="1298448" cy="13716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  <a:defRPr>
                <a:latin typeface="Arial"/>
                <a:ea typeface="Arial"/>
                <a:cs typeface="Arial"/>
              </a:defRPr>
            </a:pPr>
            <a:r>
              <a:rPr sz="800" b="1">
                <a:solidFill>
                  <a:srgbClr val="D71920"/>
                </a:solidFill>
                <a:latin typeface="Arial"/>
                <a:ea typeface="Arial"/>
                <a:cs typeface="Arial"/>
              </a:rPr>
              <a:t>CÔNG TY KUKI SANGYO</a:t>
            </a:r>
            <a:endParaRPr sz="800"/>
          </a:p>
        </p:txBody>
      </p:sp>
      <p:sp>
        <p:nvSpPr>
          <p:cNvPr id="23" name="Text 16">
            <a:extLst>
              <a:ext uri="{FF2B5EF4-FFF2-40B4-BE49-F238E27FC236}">
                <a16:creationId xmlns:a16="http://schemas.microsoft.com/office/drawing/2014/main" id="{41B40CA5-5390-4655-9DDB-96B1B7EF8CE5}"/>
              </a:ext>
            </a:extLst>
          </p:cNvPr>
          <p:cNvSpPr>
            <a:spLocks noGrp="1"/>
          </p:cNvSpPr>
          <p:nvPr/>
        </p:nvSpPr>
        <p:spPr>
          <a:xfrm>
            <a:off x="457200" y="3555481"/>
            <a:ext cx="1298448" cy="1005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600" b="1">
                <a:solidFill>
                  <a:srgbClr val="061B55"/>
                </a:solidFill>
                <a:latin typeface="Meiryo"/>
                <a:ea typeface="Meiryo"/>
                <a:cs typeface="Meiryo"/>
              </a:rPr>
              <a:t>KUKI SANGYO CO., LTD.</a:t>
            </a:r>
            <a:endParaRPr sz="600"/>
          </a:p>
        </p:txBody>
      </p:sp>
      <p:sp>
        <p:nvSpPr>
          <p:cNvPr id="24" name="Text 17">
            <a:extLst>
              <a:ext uri="{FF2B5EF4-FFF2-40B4-BE49-F238E27FC236}">
                <a16:creationId xmlns:a16="http://schemas.microsoft.com/office/drawing/2014/main" id="{B29F4425-54DC-4637-BC74-4CDE476DD705}"/>
              </a:ext>
            </a:extLst>
          </p:cNvPr>
          <p:cNvSpPr>
            <a:spLocks noGrp="1"/>
          </p:cNvSpPr>
          <p:nvPr/>
        </p:nvSpPr>
        <p:spPr>
          <a:xfrm>
            <a:off x="210989" y="3710367"/>
            <a:ext cx="1754853" cy="23774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  <a:defRPr sz="563">
                <a:latin typeface="Arial"/>
                <a:ea typeface="Arial"/>
                <a:cs typeface="Arial"/>
              </a:defRPr>
            </a:pP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Sản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phẩm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chính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: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Dầu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mè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,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mè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nghiền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, latte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mè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đen</a:t>
            </a:r>
            <a:endParaRPr sz="600"/>
          </a:p>
        </p:txBody>
      </p:sp>
      <p:sp>
        <p:nvSpPr>
          <p:cNvPr id="25" name="Text 18">
            <a:extLst>
              <a:ext uri="{FF2B5EF4-FFF2-40B4-BE49-F238E27FC236}">
                <a16:creationId xmlns:a16="http://schemas.microsoft.com/office/drawing/2014/main" id="{D3535C97-24F1-45D4-80E2-F36901562771}"/>
              </a:ext>
            </a:extLst>
          </p:cNvPr>
          <p:cNvSpPr>
            <a:spLocks noGrp="1"/>
          </p:cNvSpPr>
          <p:nvPr/>
        </p:nvSpPr>
        <p:spPr>
          <a:xfrm>
            <a:off x="210989" y="4194386"/>
            <a:ext cx="2212848" cy="32918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>
              <a:defRPr sz="533">
                <a:latin typeface="Arial"/>
                <a:ea typeface="Arial"/>
                <a:cs typeface="Arial"/>
              </a:defRPr>
            </a:pP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Thế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mạnh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: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Nhà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sản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xuất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tổng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hợp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chemeClr val="accent4">
                    <a:lumMod val="50000"/>
                  </a:schemeClr>
                </a:solidFill>
                <a:latin typeface="Arial"/>
                <a:ea typeface="Arial"/>
                <a:cs typeface="Arial"/>
              </a:rPr>
              <a:t>các</a:t>
            </a:r>
            <a:r>
              <a:rPr sz="530" b="1">
                <a:solidFill>
                  <a:schemeClr val="accent4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chemeClr val="accent4">
                    <a:lumMod val="50000"/>
                  </a:schemeClr>
                </a:solidFill>
                <a:latin typeface="Arial"/>
                <a:ea typeface="Arial"/>
                <a:cs typeface="Arial"/>
              </a:rPr>
              <a:t>sản</a:t>
            </a:r>
            <a:r>
              <a:rPr sz="530" b="1">
                <a:solidFill>
                  <a:schemeClr val="accent4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chemeClr val="accent4">
                    <a:lumMod val="50000"/>
                  </a:schemeClr>
                </a:solidFill>
                <a:latin typeface="Arial"/>
                <a:ea typeface="Arial"/>
                <a:cs typeface="Arial"/>
              </a:rPr>
              <a:t>phẩm</a:t>
            </a:r>
            <a:r>
              <a:rPr sz="530" b="1">
                <a:solidFill>
                  <a:schemeClr val="accent4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chemeClr val="accent4">
                    <a:lumMod val="50000"/>
                  </a:schemeClr>
                </a:solidFill>
                <a:latin typeface="Arial"/>
                <a:ea typeface="Arial"/>
                <a:cs typeface="Arial"/>
              </a:rPr>
              <a:t>từ</a:t>
            </a:r>
            <a:r>
              <a:rPr sz="530" b="1">
                <a:solidFill>
                  <a:schemeClr val="accent4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chemeClr val="accent4">
                    <a:lumMod val="50000"/>
                  </a:schemeClr>
                </a:solidFill>
                <a:latin typeface="Arial"/>
                <a:ea typeface="Arial"/>
                <a:cs typeface="Arial"/>
              </a:rPr>
              <a:t>mè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,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thành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lập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năm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1886. Cung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cấp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dầu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mè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chất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lượng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cao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được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ép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bằng</a:t>
            </a:r>
            <a:r>
              <a:rPr sz="530" b="1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530" b="1" err="1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phương</a:t>
            </a:r>
            <a:r>
              <a:rPr sz="530" b="1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530" b="1" err="1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pháp</a:t>
            </a:r>
            <a:r>
              <a:rPr sz="530" b="1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530" b="1" err="1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truyền</a:t>
            </a:r>
            <a:r>
              <a:rPr sz="530" b="1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530" b="1" err="1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thống</a:t>
            </a:r>
            <a:r>
              <a:rPr sz="530" b="1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, </a:t>
            </a:r>
            <a:r>
              <a:rPr sz="530" b="1" err="1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không</a:t>
            </a:r>
            <a:r>
              <a:rPr sz="530" b="1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530" b="1" err="1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sử</a:t>
            </a:r>
            <a:r>
              <a:rPr sz="530" b="1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530" b="1" err="1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dụng</a:t>
            </a:r>
            <a:r>
              <a:rPr sz="530" b="1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 dung </a:t>
            </a:r>
            <a:r>
              <a:rPr sz="530" b="1" err="1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môi</a:t>
            </a:r>
            <a:r>
              <a:rPr sz="530" b="1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530" b="1" err="1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hóa</a:t>
            </a:r>
            <a:r>
              <a:rPr sz="530" b="1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530" b="1" err="1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học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. “Latte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mè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đen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”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sử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dụng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khoảng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6.000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hạt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mè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trong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mỗi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cốc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,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giúp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bổ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sung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canxi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,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sắt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và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chất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xơ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,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phù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hợp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làm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đồ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uống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tại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quán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cà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phê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và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nguyên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liệu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làm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bánh.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Sản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phẩm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đã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đạt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chứng</a:t>
            </a:r>
            <a:r>
              <a:rPr sz="530" b="1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530" b="1" err="1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nhận</a:t>
            </a:r>
            <a:r>
              <a:rPr sz="530" b="1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 Halal </a:t>
            </a:r>
            <a:r>
              <a:rPr sz="530" b="1" err="1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và</a:t>
            </a:r>
            <a:r>
              <a:rPr sz="530" b="1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 Kosher.</a:t>
            </a:r>
          </a:p>
        </p:txBody>
      </p:sp>
      <p:sp>
        <p:nvSpPr>
          <p:cNvPr id="30" name="Shape 23">
            <a:extLst>
              <a:ext uri="{FF2B5EF4-FFF2-40B4-BE49-F238E27FC236}">
                <a16:creationId xmlns:a16="http://schemas.microsoft.com/office/drawing/2014/main" id="{D435D302-A048-4747-9E2C-F2D578848F4B}"/>
              </a:ext>
            </a:extLst>
          </p:cNvPr>
          <p:cNvSpPr>
            <a:spLocks noGrp="1"/>
          </p:cNvSpPr>
          <p:nvPr/>
        </p:nvSpPr>
        <p:spPr>
          <a:xfrm>
            <a:off x="2615184" y="3349256"/>
            <a:ext cx="2359152" cy="1447621"/>
          </a:xfrm>
          <a:prstGeom prst="roundRect">
            <a:avLst>
              <a:gd name="adj" fmla="val 5814"/>
            </a:avLst>
          </a:prstGeom>
          <a:solidFill>
            <a:srgbClr val="FFFFFF"/>
          </a:solidFill>
          <a:ln w="12700">
            <a:solidFill>
              <a:srgbClr val="D3DC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Shape 24">
            <a:extLst>
              <a:ext uri="{FF2B5EF4-FFF2-40B4-BE49-F238E27FC236}">
                <a16:creationId xmlns:a16="http://schemas.microsoft.com/office/drawing/2014/main" id="{C6EAE9FE-D836-4940-A1A2-38095B5C7328}"/>
              </a:ext>
            </a:extLst>
          </p:cNvPr>
          <p:cNvSpPr>
            <a:spLocks noGrp="1"/>
          </p:cNvSpPr>
          <p:nvPr/>
        </p:nvSpPr>
        <p:spPr>
          <a:xfrm>
            <a:off x="2670048" y="3426903"/>
            <a:ext cx="210312" cy="210312"/>
          </a:xfrm>
          <a:prstGeom prst="roundRect">
            <a:avLst>
              <a:gd name="adj" fmla="val 13043"/>
            </a:avLst>
          </a:prstGeom>
          <a:solidFill>
            <a:srgbClr val="078747"/>
          </a:solidFill>
          <a:ln w="12700">
            <a:solidFill>
              <a:srgbClr val="07874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Text 25">
            <a:extLst>
              <a:ext uri="{FF2B5EF4-FFF2-40B4-BE49-F238E27FC236}">
                <a16:creationId xmlns:a16="http://schemas.microsoft.com/office/drawing/2014/main" id="{75470E05-0F0D-43DF-9CE6-EB736BDCD657}"/>
              </a:ext>
            </a:extLst>
          </p:cNvPr>
          <p:cNvSpPr>
            <a:spLocks noGrp="1"/>
          </p:cNvSpPr>
          <p:nvPr/>
        </p:nvSpPr>
        <p:spPr>
          <a:xfrm>
            <a:off x="2670048" y="3474809"/>
            <a:ext cx="210312" cy="10972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sz="650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2</a:t>
            </a:r>
            <a:endParaRPr sz="650"/>
          </a:p>
        </p:txBody>
      </p:sp>
      <p:sp>
        <p:nvSpPr>
          <p:cNvPr id="33" name="Text 26">
            <a:extLst>
              <a:ext uri="{FF2B5EF4-FFF2-40B4-BE49-F238E27FC236}">
                <a16:creationId xmlns:a16="http://schemas.microsoft.com/office/drawing/2014/main" id="{ADEEE13A-BB65-4EEF-850E-8076882662A1}"/>
              </a:ext>
            </a:extLst>
          </p:cNvPr>
          <p:cNvSpPr>
            <a:spLocks noGrp="1"/>
          </p:cNvSpPr>
          <p:nvPr/>
        </p:nvSpPr>
        <p:spPr>
          <a:xfrm>
            <a:off x="2926079" y="3436534"/>
            <a:ext cx="1474595" cy="1371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>
              <a:buNone/>
              <a:defRPr>
                <a:latin typeface="Arial"/>
                <a:ea typeface="Arial"/>
                <a:cs typeface="Arial"/>
              </a:defRPr>
            </a:pPr>
            <a:r>
              <a:rPr sz="800" b="1">
                <a:solidFill>
                  <a:srgbClr val="D71920"/>
                </a:solidFill>
                <a:latin typeface="Arial"/>
                <a:ea typeface="Arial"/>
                <a:cs typeface="Arial"/>
              </a:rPr>
              <a:t>CÔNG TY HAGIMURA SEICHA</a:t>
            </a:r>
            <a:endParaRPr sz="800"/>
          </a:p>
        </p:txBody>
      </p:sp>
      <p:sp>
        <p:nvSpPr>
          <p:cNvPr id="34" name="Text 27">
            <a:extLst>
              <a:ext uri="{FF2B5EF4-FFF2-40B4-BE49-F238E27FC236}">
                <a16:creationId xmlns:a16="http://schemas.microsoft.com/office/drawing/2014/main" id="{C0496F6E-35B8-4D98-ACA8-3BED4F0F1F03}"/>
              </a:ext>
            </a:extLst>
          </p:cNvPr>
          <p:cNvSpPr>
            <a:spLocks noGrp="1"/>
          </p:cNvSpPr>
          <p:nvPr/>
        </p:nvSpPr>
        <p:spPr>
          <a:xfrm>
            <a:off x="2926080" y="3573694"/>
            <a:ext cx="1298448" cy="1005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600" b="1">
                <a:solidFill>
                  <a:srgbClr val="061B55"/>
                </a:solidFill>
                <a:latin typeface="Meiryo"/>
                <a:ea typeface="Meiryo"/>
                <a:cs typeface="Meiryo"/>
              </a:rPr>
              <a:t>HAGIMURA SEICHA CO., LTD.</a:t>
            </a:r>
            <a:endParaRPr sz="600"/>
          </a:p>
        </p:txBody>
      </p:sp>
      <p:sp>
        <p:nvSpPr>
          <p:cNvPr id="35" name="Text 28">
            <a:extLst>
              <a:ext uri="{FF2B5EF4-FFF2-40B4-BE49-F238E27FC236}">
                <a16:creationId xmlns:a16="http://schemas.microsoft.com/office/drawing/2014/main" id="{81640106-7D34-4F2E-A238-E7F2D861B4A3}"/>
              </a:ext>
            </a:extLst>
          </p:cNvPr>
          <p:cNvSpPr>
            <a:spLocks noGrp="1"/>
          </p:cNvSpPr>
          <p:nvPr/>
        </p:nvSpPr>
        <p:spPr>
          <a:xfrm>
            <a:off x="2679869" y="3692079"/>
            <a:ext cx="1700784" cy="23774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  <a:defRPr sz="585">
                <a:latin typeface="Arial"/>
                <a:ea typeface="Arial"/>
                <a:cs typeface="Arial"/>
              </a:defRPr>
            </a:pP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Sản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phẩm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chính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: Matcha</a:t>
            </a:r>
            <a:endParaRPr sz="600"/>
          </a:p>
        </p:txBody>
      </p:sp>
      <p:sp>
        <p:nvSpPr>
          <p:cNvPr id="36" name="Text 29">
            <a:extLst>
              <a:ext uri="{FF2B5EF4-FFF2-40B4-BE49-F238E27FC236}">
                <a16:creationId xmlns:a16="http://schemas.microsoft.com/office/drawing/2014/main" id="{632BF157-8ADB-417B-A8AE-A21E7B2D9702}"/>
              </a:ext>
            </a:extLst>
          </p:cNvPr>
          <p:cNvSpPr>
            <a:spLocks noGrp="1"/>
          </p:cNvSpPr>
          <p:nvPr/>
        </p:nvSpPr>
        <p:spPr>
          <a:xfrm>
            <a:off x="2679869" y="4176382"/>
            <a:ext cx="2212848" cy="269463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>
              <a:buNone/>
              <a:defRPr sz="533">
                <a:latin typeface="Arial"/>
                <a:ea typeface="Arial"/>
                <a:cs typeface="Arial"/>
              </a:defRPr>
            </a:pP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Thế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mạnh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: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Tự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quản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lý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toàn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bộ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quy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trình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sản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xuất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,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từ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trồng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chè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che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nắng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trên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khoảng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135 ha </a:t>
            </a:r>
            <a:r>
              <a:rPr sz="530" b="1" err="1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vườn</a:t>
            </a:r>
            <a:r>
              <a:rPr sz="530" b="1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530" b="1" err="1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chè</a:t>
            </a:r>
            <a:r>
              <a:rPr sz="530" b="1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đến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chế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biến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tencha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và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matcha.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Nhà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máy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đạt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tiêu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chuẩn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an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toàn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quốc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tế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FSSC 22000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.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Sản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phẩm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cao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cấp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“Oku Kirara”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sử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dụng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giống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Okumidori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và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phương</a:t>
            </a:r>
            <a:r>
              <a:rPr sz="530" b="1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530" b="1" err="1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pháp</a:t>
            </a:r>
            <a:r>
              <a:rPr sz="530" b="1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530" b="1" err="1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che</a:t>
            </a:r>
            <a:r>
              <a:rPr sz="530" b="1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530" b="1" err="1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phủ</a:t>
            </a:r>
            <a:r>
              <a:rPr sz="530" b="1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530" b="1" err="1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dài</a:t>
            </a:r>
            <a:r>
              <a:rPr sz="530" b="1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530" b="1" err="1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ngày</a:t>
            </a:r>
            <a:r>
              <a:rPr sz="530" b="1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530" b="1" err="1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để</a:t>
            </a:r>
            <a:r>
              <a:rPr sz="530" b="1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530" b="1" err="1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tạo</a:t>
            </a:r>
            <a:r>
              <a:rPr sz="530" b="1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530" b="1" err="1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vị</a:t>
            </a:r>
            <a:r>
              <a:rPr sz="530" b="1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 umami </a:t>
            </a:r>
            <a:r>
              <a:rPr sz="530" b="1" err="1">
                <a:solidFill>
                  <a:schemeClr val="accent4">
                    <a:lumMod val="50000"/>
                  </a:schemeClr>
                </a:solidFill>
                <a:latin typeface="Arial"/>
                <a:cs typeface="Arial"/>
              </a:rPr>
              <a:t>đậm</a:t>
            </a:r>
            <a:r>
              <a:rPr sz="530" b="1">
                <a:solidFill>
                  <a:srgbClr val="92D050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cùng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màu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xanh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tươi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,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bên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cạnh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nhiều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dòng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trà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Nhật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thượng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hạng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.</a:t>
            </a:r>
            <a:endParaRPr sz="530"/>
          </a:p>
        </p:txBody>
      </p:sp>
      <p:sp>
        <p:nvSpPr>
          <p:cNvPr id="41" name="Shape 34">
            <a:extLst>
              <a:ext uri="{FF2B5EF4-FFF2-40B4-BE49-F238E27FC236}">
                <a16:creationId xmlns:a16="http://schemas.microsoft.com/office/drawing/2014/main" id="{C1C7272C-5C5A-4A47-9211-DA87F25E91B9}"/>
              </a:ext>
            </a:extLst>
          </p:cNvPr>
          <p:cNvSpPr>
            <a:spLocks noGrp="1"/>
          </p:cNvSpPr>
          <p:nvPr/>
        </p:nvSpPr>
        <p:spPr>
          <a:xfrm>
            <a:off x="146304" y="4862795"/>
            <a:ext cx="4828032" cy="228600"/>
          </a:xfrm>
          <a:prstGeom prst="roundRect">
            <a:avLst>
              <a:gd name="adj" fmla="val 16000"/>
            </a:avLst>
          </a:prstGeom>
          <a:solidFill>
            <a:srgbClr val="075CB4"/>
          </a:solidFill>
          <a:ln w="12700">
            <a:solidFill>
              <a:srgbClr val="075CB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2" name="Text 35">
            <a:extLst>
              <a:ext uri="{FF2B5EF4-FFF2-40B4-BE49-F238E27FC236}">
                <a16:creationId xmlns:a16="http://schemas.microsoft.com/office/drawing/2014/main" id="{94BF5D09-E1F3-4970-8B65-5C495516915B}"/>
              </a:ext>
            </a:extLst>
          </p:cNvPr>
          <p:cNvSpPr>
            <a:spLocks noGrp="1"/>
          </p:cNvSpPr>
          <p:nvPr/>
        </p:nvSpPr>
        <p:spPr>
          <a:xfrm>
            <a:off x="219456" y="4935768"/>
            <a:ext cx="4681728" cy="10972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  <a:defRPr sz="682">
                <a:latin typeface="Arial"/>
                <a:ea typeface="Arial"/>
                <a:cs typeface="Arial"/>
              </a:defRPr>
            </a:pPr>
            <a:r>
              <a:rPr lang="en-US" sz="682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LĨNH VỰC</a:t>
            </a:r>
            <a:r>
              <a:rPr sz="682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 2: HÀNG TIÊU DÙNG, GỐM SỨ VÀ PHONG CÁCH SỐNG</a:t>
            </a:r>
            <a:endParaRPr sz="850"/>
          </a:p>
        </p:txBody>
      </p:sp>
      <p:sp>
        <p:nvSpPr>
          <p:cNvPr id="43" name="Shape 36">
            <a:extLst>
              <a:ext uri="{FF2B5EF4-FFF2-40B4-BE49-F238E27FC236}">
                <a16:creationId xmlns:a16="http://schemas.microsoft.com/office/drawing/2014/main" id="{E0076E3F-C92E-4C66-9FAD-F0B41A24ABBE}"/>
              </a:ext>
            </a:extLst>
          </p:cNvPr>
          <p:cNvSpPr>
            <a:spLocks noGrp="1"/>
          </p:cNvSpPr>
          <p:nvPr/>
        </p:nvSpPr>
        <p:spPr>
          <a:xfrm>
            <a:off x="2610611" y="5134552"/>
            <a:ext cx="2359152" cy="1127727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3DC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4" name="Shape 37">
            <a:extLst>
              <a:ext uri="{FF2B5EF4-FFF2-40B4-BE49-F238E27FC236}">
                <a16:creationId xmlns:a16="http://schemas.microsoft.com/office/drawing/2014/main" id="{34B5E2F5-2D6D-43EE-A349-EB25E90B2F7B}"/>
              </a:ext>
            </a:extLst>
          </p:cNvPr>
          <p:cNvSpPr>
            <a:spLocks noGrp="1"/>
          </p:cNvSpPr>
          <p:nvPr/>
        </p:nvSpPr>
        <p:spPr>
          <a:xfrm>
            <a:off x="2665475" y="5198561"/>
            <a:ext cx="210312" cy="210312"/>
          </a:xfrm>
          <a:prstGeom prst="roundRect">
            <a:avLst>
              <a:gd name="adj" fmla="val 13043"/>
            </a:avLst>
          </a:prstGeom>
          <a:solidFill>
            <a:srgbClr val="075CB4"/>
          </a:solidFill>
          <a:ln w="12700">
            <a:solidFill>
              <a:srgbClr val="075CB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5" name="Text 38">
            <a:extLst>
              <a:ext uri="{FF2B5EF4-FFF2-40B4-BE49-F238E27FC236}">
                <a16:creationId xmlns:a16="http://schemas.microsoft.com/office/drawing/2014/main" id="{036DCAF8-472E-4A5D-9EFF-4D40DEAA7456}"/>
              </a:ext>
            </a:extLst>
          </p:cNvPr>
          <p:cNvSpPr>
            <a:spLocks noGrp="1"/>
          </p:cNvSpPr>
          <p:nvPr/>
        </p:nvSpPr>
        <p:spPr>
          <a:xfrm>
            <a:off x="2665475" y="5246467"/>
            <a:ext cx="210312" cy="10972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sz="650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3</a:t>
            </a:r>
            <a:endParaRPr sz="650"/>
          </a:p>
        </p:txBody>
      </p:sp>
      <p:sp>
        <p:nvSpPr>
          <p:cNvPr id="46" name="Text 39">
            <a:extLst>
              <a:ext uri="{FF2B5EF4-FFF2-40B4-BE49-F238E27FC236}">
                <a16:creationId xmlns:a16="http://schemas.microsoft.com/office/drawing/2014/main" id="{9437984E-A518-4A7C-B2C9-91624F32DE67}"/>
              </a:ext>
            </a:extLst>
          </p:cNvPr>
          <p:cNvSpPr>
            <a:spLocks noGrp="1"/>
          </p:cNvSpPr>
          <p:nvPr/>
        </p:nvSpPr>
        <p:spPr>
          <a:xfrm>
            <a:off x="2921507" y="5171129"/>
            <a:ext cx="1435340" cy="137160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95508"/>
          </a:bodyPr>
          <a:lstStyle/>
          <a:p>
            <a:pPr marL="0" indent="0">
              <a:buNone/>
              <a:defRPr>
                <a:latin typeface="Arial"/>
                <a:ea typeface="Arial"/>
                <a:cs typeface="Arial"/>
              </a:defRPr>
            </a:pPr>
            <a:r>
              <a:rPr sz="800" b="1">
                <a:solidFill>
                  <a:srgbClr val="D71920"/>
                </a:solidFill>
                <a:latin typeface="Arial"/>
                <a:ea typeface="Arial"/>
                <a:cs typeface="Arial"/>
              </a:rPr>
              <a:t>CÔNG TY CREATE SUZUKA</a:t>
            </a:r>
            <a:endParaRPr sz="800"/>
          </a:p>
        </p:txBody>
      </p:sp>
      <p:sp>
        <p:nvSpPr>
          <p:cNvPr id="47" name="Text 40">
            <a:extLst>
              <a:ext uri="{FF2B5EF4-FFF2-40B4-BE49-F238E27FC236}">
                <a16:creationId xmlns:a16="http://schemas.microsoft.com/office/drawing/2014/main" id="{8F549CBD-5347-4A19-977C-AD8B9C8C110E}"/>
              </a:ext>
            </a:extLst>
          </p:cNvPr>
          <p:cNvSpPr>
            <a:spLocks noGrp="1"/>
          </p:cNvSpPr>
          <p:nvPr/>
        </p:nvSpPr>
        <p:spPr>
          <a:xfrm>
            <a:off x="2921507" y="5308289"/>
            <a:ext cx="1298448" cy="1005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600" b="1">
                <a:solidFill>
                  <a:srgbClr val="061B55"/>
                </a:solidFill>
                <a:latin typeface="Meiryo"/>
                <a:ea typeface="Meiryo"/>
                <a:cs typeface="Meiryo"/>
              </a:rPr>
              <a:t>CREATE SUZUKA CO., LTD.</a:t>
            </a:r>
            <a:endParaRPr sz="600"/>
          </a:p>
        </p:txBody>
      </p:sp>
      <p:sp>
        <p:nvSpPr>
          <p:cNvPr id="48" name="Text 41">
            <a:extLst>
              <a:ext uri="{FF2B5EF4-FFF2-40B4-BE49-F238E27FC236}">
                <a16:creationId xmlns:a16="http://schemas.microsoft.com/office/drawing/2014/main" id="{68DB97E8-7266-46E3-B69B-3CE5BFE626AB}"/>
              </a:ext>
            </a:extLst>
          </p:cNvPr>
          <p:cNvSpPr>
            <a:spLocks noGrp="1"/>
          </p:cNvSpPr>
          <p:nvPr/>
        </p:nvSpPr>
        <p:spPr>
          <a:xfrm>
            <a:off x="2675296" y="5389907"/>
            <a:ext cx="1751077" cy="26151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  <a:defRPr sz="570">
                <a:latin typeface="Arial"/>
                <a:ea typeface="Arial"/>
                <a:cs typeface="Arial"/>
              </a:defRPr>
            </a:pP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Dịch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vụ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chính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: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Hoạt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động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thương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mại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tổng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hợp</a:t>
            </a:r>
            <a:endParaRPr sz="600"/>
          </a:p>
        </p:txBody>
      </p:sp>
      <p:sp>
        <p:nvSpPr>
          <p:cNvPr id="49" name="Text 42">
            <a:extLst>
              <a:ext uri="{FF2B5EF4-FFF2-40B4-BE49-F238E27FC236}">
                <a16:creationId xmlns:a16="http://schemas.microsoft.com/office/drawing/2014/main" id="{1730268C-C902-47A2-9C8F-3D4399EEB341}"/>
              </a:ext>
            </a:extLst>
          </p:cNvPr>
          <p:cNvSpPr>
            <a:spLocks noGrp="1"/>
          </p:cNvSpPr>
          <p:nvPr/>
        </p:nvSpPr>
        <p:spPr>
          <a:xfrm>
            <a:off x="2679868" y="5602819"/>
            <a:ext cx="2203704" cy="65633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  <a:defRPr sz="525">
                <a:latin typeface="Arial"/>
                <a:ea typeface="Arial"/>
                <a:cs typeface="Arial"/>
              </a:defRPr>
            </a:pP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Thế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mạnh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: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Có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nhiều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năm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kinh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nghiệm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cung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cấp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thực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phẩm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Nhật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Bản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cho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các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nhà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hàng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Nhật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tại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châu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Á. Kinh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doanh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các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đặc</a:t>
            </a:r>
            <a:r>
              <a:rPr sz="525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sản</a:t>
            </a:r>
            <a:r>
              <a:rPr sz="525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và</a:t>
            </a:r>
            <a:r>
              <a:rPr sz="525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sản</a:t>
            </a:r>
            <a:r>
              <a:rPr sz="525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phẩm</a:t>
            </a:r>
            <a:r>
              <a:rPr sz="525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tiêu</a:t>
            </a:r>
            <a:r>
              <a:rPr sz="525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biểu</a:t>
            </a:r>
            <a:r>
              <a:rPr sz="525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được</a:t>
            </a:r>
            <a:r>
              <a:rPr sz="525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tuyển</a:t>
            </a:r>
            <a:r>
              <a:rPr sz="525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chọn</a:t>
            </a:r>
            <a:r>
              <a:rPr sz="525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từ</a:t>
            </a:r>
            <a:r>
              <a:rPr sz="525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tỉnh</a:t>
            </a:r>
            <a:r>
              <a:rPr sz="525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Mie </a:t>
            </a:r>
            <a:r>
              <a:rPr sz="525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và</a:t>
            </a:r>
            <a:r>
              <a:rPr sz="525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thành</a:t>
            </a:r>
            <a:r>
              <a:rPr sz="525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phố</a:t>
            </a:r>
            <a:r>
              <a:rPr sz="525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Yokkai</a:t>
            </a:r>
            <a:r>
              <a:rPr sz="525" b="1">
                <a:solidFill>
                  <a:srgbClr val="843C0C"/>
                </a:solidFill>
                <a:latin typeface="Arial"/>
                <a:cs typeface="Arial"/>
              </a:rPr>
              <a:t>chi</a:t>
            </a:r>
            <a:r>
              <a:rPr sz="525" b="1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Arial"/>
                <a:cs typeface="Arial"/>
              </a:rPr>
              <a:t>. 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Công ty </a:t>
            </a:r>
            <a:r>
              <a:rPr sz="525" b="1" err="1">
                <a:solidFill>
                  <a:srgbClr val="843C0C"/>
                </a:solidFill>
                <a:latin typeface="Arial"/>
                <a:cs typeface="Arial"/>
              </a:rPr>
              <a:t>có</a:t>
            </a:r>
            <a:r>
              <a:rPr sz="525" b="1">
                <a:solidFill>
                  <a:srgbClr val="843C0C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rgbClr val="843C0C"/>
                </a:solidFill>
                <a:latin typeface="Arial"/>
                <a:cs typeface="Arial"/>
              </a:rPr>
              <a:t>pháp</a:t>
            </a:r>
            <a:r>
              <a:rPr sz="525" b="1">
                <a:solidFill>
                  <a:srgbClr val="843C0C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rgbClr val="843C0C"/>
                </a:solidFill>
                <a:latin typeface="Arial"/>
                <a:cs typeface="Arial"/>
              </a:rPr>
              <a:t>nhân</a:t>
            </a:r>
            <a:r>
              <a:rPr sz="525" b="1">
                <a:solidFill>
                  <a:srgbClr val="843C0C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rgbClr val="843C0C"/>
                </a:solidFill>
                <a:latin typeface="Arial"/>
                <a:cs typeface="Arial"/>
              </a:rPr>
              <a:t>và</a:t>
            </a:r>
            <a:r>
              <a:rPr sz="525" b="1">
                <a:solidFill>
                  <a:srgbClr val="843C0C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rgbClr val="843C0C"/>
                </a:solidFill>
                <a:latin typeface="Arial"/>
                <a:cs typeface="Arial"/>
              </a:rPr>
              <a:t>nhân</a:t>
            </a:r>
            <a:r>
              <a:rPr sz="525" b="1">
                <a:solidFill>
                  <a:srgbClr val="843C0C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rgbClr val="843C0C"/>
                </a:solidFill>
                <a:latin typeface="Arial"/>
                <a:cs typeface="Arial"/>
              </a:rPr>
              <a:t>sự</a:t>
            </a:r>
            <a:r>
              <a:rPr sz="525" b="1">
                <a:solidFill>
                  <a:srgbClr val="843C0C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rgbClr val="843C0C"/>
                </a:solidFill>
                <a:latin typeface="Arial"/>
                <a:cs typeface="Arial"/>
              </a:rPr>
              <a:t>chuyên</a:t>
            </a:r>
            <a:r>
              <a:rPr sz="525" b="1">
                <a:solidFill>
                  <a:srgbClr val="843C0C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rgbClr val="843C0C"/>
                </a:solidFill>
                <a:latin typeface="Arial"/>
                <a:cs typeface="Arial"/>
              </a:rPr>
              <a:t>trách</a:t>
            </a:r>
            <a:r>
              <a:rPr sz="525" b="1">
                <a:solidFill>
                  <a:srgbClr val="843C0C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rgbClr val="843C0C"/>
                </a:solidFill>
                <a:latin typeface="Arial"/>
                <a:cs typeface="Arial"/>
              </a:rPr>
              <a:t>tại</a:t>
            </a:r>
            <a:r>
              <a:rPr sz="525" b="1">
                <a:solidFill>
                  <a:srgbClr val="843C0C"/>
                </a:solidFill>
                <a:latin typeface="Arial"/>
                <a:cs typeface="Arial"/>
              </a:rPr>
              <a:t> TP. </a:t>
            </a:r>
            <a:r>
              <a:rPr sz="525" b="1" err="1">
                <a:solidFill>
                  <a:srgbClr val="843C0C"/>
                </a:solidFill>
                <a:latin typeface="Arial"/>
                <a:cs typeface="Arial"/>
              </a:rPr>
              <a:t>Hồ</a:t>
            </a:r>
            <a:r>
              <a:rPr sz="525" b="1">
                <a:solidFill>
                  <a:srgbClr val="843C0C"/>
                </a:solidFill>
                <a:latin typeface="Arial"/>
                <a:cs typeface="Arial"/>
              </a:rPr>
              <a:t> Chí Minh,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có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thể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hỗ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trợ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bán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hàng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và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phân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phối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nhanh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chóng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,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sát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với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thị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trường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địa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phương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.</a:t>
            </a:r>
          </a:p>
        </p:txBody>
      </p:sp>
      <p:sp>
        <p:nvSpPr>
          <p:cNvPr id="54" name="Shape 47">
            <a:extLst>
              <a:ext uri="{FF2B5EF4-FFF2-40B4-BE49-F238E27FC236}">
                <a16:creationId xmlns:a16="http://schemas.microsoft.com/office/drawing/2014/main" id="{8FB736B4-3566-4649-9421-DD4AF2F7EF2B}"/>
              </a:ext>
            </a:extLst>
          </p:cNvPr>
          <p:cNvSpPr>
            <a:spLocks noGrp="1"/>
          </p:cNvSpPr>
          <p:nvPr/>
        </p:nvSpPr>
        <p:spPr>
          <a:xfrm>
            <a:off x="2615184" y="6286663"/>
            <a:ext cx="2359152" cy="1108491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3DC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5" name="Shape 48">
            <a:extLst>
              <a:ext uri="{FF2B5EF4-FFF2-40B4-BE49-F238E27FC236}">
                <a16:creationId xmlns:a16="http://schemas.microsoft.com/office/drawing/2014/main" id="{7FC8F788-CD35-4F42-B027-E8FE7DC27162}"/>
              </a:ext>
            </a:extLst>
          </p:cNvPr>
          <p:cNvSpPr>
            <a:spLocks noGrp="1"/>
          </p:cNvSpPr>
          <p:nvPr/>
        </p:nvSpPr>
        <p:spPr>
          <a:xfrm>
            <a:off x="2655825" y="6360229"/>
            <a:ext cx="210312" cy="210312"/>
          </a:xfrm>
          <a:prstGeom prst="roundRect">
            <a:avLst>
              <a:gd name="adj" fmla="val 13043"/>
            </a:avLst>
          </a:prstGeom>
          <a:solidFill>
            <a:srgbClr val="075CB4"/>
          </a:solidFill>
          <a:ln w="12700">
            <a:solidFill>
              <a:srgbClr val="075CB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6" name="Text 49">
            <a:extLst>
              <a:ext uri="{FF2B5EF4-FFF2-40B4-BE49-F238E27FC236}">
                <a16:creationId xmlns:a16="http://schemas.microsoft.com/office/drawing/2014/main" id="{767EFBCC-52A8-4ADB-8FC4-89DA29EAA87C}"/>
              </a:ext>
            </a:extLst>
          </p:cNvPr>
          <p:cNvSpPr>
            <a:spLocks noGrp="1"/>
          </p:cNvSpPr>
          <p:nvPr/>
        </p:nvSpPr>
        <p:spPr>
          <a:xfrm>
            <a:off x="2655825" y="6408135"/>
            <a:ext cx="210312" cy="10972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sz="650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4</a:t>
            </a:r>
            <a:endParaRPr sz="650"/>
          </a:p>
        </p:txBody>
      </p:sp>
      <p:sp>
        <p:nvSpPr>
          <p:cNvPr id="57" name="Text 50">
            <a:extLst>
              <a:ext uri="{FF2B5EF4-FFF2-40B4-BE49-F238E27FC236}">
                <a16:creationId xmlns:a16="http://schemas.microsoft.com/office/drawing/2014/main" id="{66D4C1C7-2CF7-4277-8937-83A99FD0FD27}"/>
              </a:ext>
            </a:extLst>
          </p:cNvPr>
          <p:cNvSpPr>
            <a:spLocks noGrp="1"/>
          </p:cNvSpPr>
          <p:nvPr/>
        </p:nvSpPr>
        <p:spPr>
          <a:xfrm>
            <a:off x="2926080" y="6340492"/>
            <a:ext cx="1298448" cy="13716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  <a:defRPr>
                <a:latin typeface="Arial"/>
                <a:ea typeface="Arial"/>
                <a:cs typeface="Arial"/>
              </a:defRPr>
            </a:pPr>
            <a:r>
              <a:rPr sz="800" b="1">
                <a:solidFill>
                  <a:srgbClr val="D71920"/>
                </a:solidFill>
                <a:latin typeface="Arial"/>
                <a:ea typeface="Arial"/>
                <a:cs typeface="Arial"/>
              </a:rPr>
              <a:t>CÔNG TY 4th-market</a:t>
            </a:r>
            <a:endParaRPr sz="800"/>
          </a:p>
        </p:txBody>
      </p:sp>
      <p:sp>
        <p:nvSpPr>
          <p:cNvPr id="58" name="Text 51">
            <a:extLst>
              <a:ext uri="{FF2B5EF4-FFF2-40B4-BE49-F238E27FC236}">
                <a16:creationId xmlns:a16="http://schemas.microsoft.com/office/drawing/2014/main" id="{FE909E2D-867A-4012-BFE6-566A95F85DE3}"/>
              </a:ext>
            </a:extLst>
          </p:cNvPr>
          <p:cNvSpPr>
            <a:spLocks noGrp="1"/>
          </p:cNvSpPr>
          <p:nvPr/>
        </p:nvSpPr>
        <p:spPr>
          <a:xfrm>
            <a:off x="2926080" y="6477652"/>
            <a:ext cx="1298448" cy="1005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600" b="1">
                <a:solidFill>
                  <a:srgbClr val="061B55"/>
                </a:solidFill>
                <a:latin typeface="Meiryo"/>
                <a:ea typeface="Meiryo"/>
                <a:cs typeface="Meiryo"/>
              </a:rPr>
              <a:t>4th-market CO., LTD.</a:t>
            </a:r>
            <a:endParaRPr sz="600"/>
          </a:p>
        </p:txBody>
      </p:sp>
      <p:sp>
        <p:nvSpPr>
          <p:cNvPr id="59" name="Text 52">
            <a:extLst>
              <a:ext uri="{FF2B5EF4-FFF2-40B4-BE49-F238E27FC236}">
                <a16:creationId xmlns:a16="http://schemas.microsoft.com/office/drawing/2014/main" id="{4982E34A-2251-4E5F-8CD3-7E725BDD05F6}"/>
              </a:ext>
            </a:extLst>
          </p:cNvPr>
          <p:cNvSpPr>
            <a:spLocks noGrp="1"/>
          </p:cNvSpPr>
          <p:nvPr/>
        </p:nvSpPr>
        <p:spPr>
          <a:xfrm>
            <a:off x="2679869" y="6608956"/>
            <a:ext cx="1694230" cy="234746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  <a:defRPr sz="540">
                <a:latin typeface="Arial"/>
                <a:ea typeface="Arial"/>
                <a:cs typeface="Arial"/>
              </a:defRPr>
            </a:pP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Sản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phẩm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chính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: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Gốm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sứ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,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bộ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đồ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ăn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và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dụng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cụ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nấu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ăn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thiết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kế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riêng</a:t>
            </a:r>
            <a:endParaRPr sz="600"/>
          </a:p>
        </p:txBody>
      </p:sp>
      <p:sp>
        <p:nvSpPr>
          <p:cNvPr id="60" name="Text 53">
            <a:extLst>
              <a:ext uri="{FF2B5EF4-FFF2-40B4-BE49-F238E27FC236}">
                <a16:creationId xmlns:a16="http://schemas.microsoft.com/office/drawing/2014/main" id="{7CEF939A-5C3C-48C4-8F49-8F1F7403E4E9}"/>
              </a:ext>
            </a:extLst>
          </p:cNvPr>
          <p:cNvSpPr>
            <a:spLocks noGrp="1"/>
          </p:cNvSpPr>
          <p:nvPr/>
        </p:nvSpPr>
        <p:spPr>
          <a:xfrm>
            <a:off x="2679869" y="6880581"/>
            <a:ext cx="2221992" cy="36210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>
              <a:defRPr sz="525">
                <a:latin typeface="Arial"/>
                <a:ea typeface="Arial"/>
                <a:cs typeface="Arial"/>
              </a:defRPr>
            </a:pP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Thế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mạnh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: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Tự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thực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hiện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toàn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bộ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quy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trình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từ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thiết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kế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đến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sản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xuất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dựa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trên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kỹ</a:t>
            </a:r>
            <a:r>
              <a:rPr sz="530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thuật</a:t>
            </a:r>
            <a:r>
              <a:rPr sz="530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truyền</a:t>
            </a:r>
            <a:r>
              <a:rPr sz="530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thống</a:t>
            </a:r>
            <a:r>
              <a:rPr sz="530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của</a:t>
            </a:r>
            <a:r>
              <a:rPr sz="530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gốm</a:t>
            </a:r>
            <a:r>
              <a:rPr sz="530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Banko-yaki Yokkaichi.</a:t>
            </a:r>
            <a:r>
              <a:rPr sz="530" b="1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Cung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cấp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các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sản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phẩm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gốm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dùng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hằng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ngày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“Made in Japan”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có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thiết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kế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tinh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tế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,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công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năng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tốt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,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phù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hợp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với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phong</a:t>
            </a:r>
            <a:r>
              <a:rPr sz="530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cách</a:t>
            </a:r>
            <a:r>
              <a:rPr sz="530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sống</a:t>
            </a:r>
            <a:r>
              <a:rPr sz="530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hiện</a:t>
            </a:r>
            <a:r>
              <a:rPr sz="530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đại</a:t>
            </a:r>
            <a:r>
              <a:rPr sz="530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, </a:t>
            </a:r>
            <a:r>
              <a:rPr sz="530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quán</a:t>
            </a:r>
            <a:r>
              <a:rPr sz="530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cà</a:t>
            </a:r>
            <a:r>
              <a:rPr sz="530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phê</a:t>
            </a:r>
            <a:r>
              <a:rPr sz="530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và</a:t>
            </a:r>
            <a:r>
              <a:rPr sz="530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không</a:t>
            </a:r>
            <a:r>
              <a:rPr sz="530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gian</a:t>
            </a:r>
            <a:r>
              <a:rPr sz="530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nội</a:t>
            </a:r>
            <a:r>
              <a:rPr sz="530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thất</a:t>
            </a:r>
            <a:r>
              <a:rPr sz="530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.</a:t>
            </a:r>
            <a:endParaRPr sz="530">
              <a:solidFill>
                <a:srgbClr val="843C0C"/>
              </a:solidFill>
              <a:latin typeface="Meiryo"/>
              <a:ea typeface="Meiryo"/>
              <a:cs typeface="Meiryo"/>
            </a:endParaRPr>
          </a:p>
        </p:txBody>
      </p:sp>
      <p:sp>
        <p:nvSpPr>
          <p:cNvPr id="65" name="Shape 58">
            <a:extLst>
              <a:ext uri="{FF2B5EF4-FFF2-40B4-BE49-F238E27FC236}">
                <a16:creationId xmlns:a16="http://schemas.microsoft.com/office/drawing/2014/main" id="{B720891A-811E-4780-898D-4F916A12B71C}"/>
              </a:ext>
            </a:extLst>
          </p:cNvPr>
          <p:cNvSpPr>
            <a:spLocks noGrp="1"/>
          </p:cNvSpPr>
          <p:nvPr/>
        </p:nvSpPr>
        <p:spPr>
          <a:xfrm>
            <a:off x="150369" y="6278880"/>
            <a:ext cx="2359152" cy="1128627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3DC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6" name="Shape 59">
            <a:extLst>
              <a:ext uri="{FF2B5EF4-FFF2-40B4-BE49-F238E27FC236}">
                <a16:creationId xmlns:a16="http://schemas.microsoft.com/office/drawing/2014/main" id="{C4917E6B-8CB7-4834-9986-BA7E8FBCACA6}"/>
              </a:ext>
            </a:extLst>
          </p:cNvPr>
          <p:cNvSpPr>
            <a:spLocks noGrp="1"/>
          </p:cNvSpPr>
          <p:nvPr/>
        </p:nvSpPr>
        <p:spPr>
          <a:xfrm>
            <a:off x="205233" y="6360141"/>
            <a:ext cx="210312" cy="210312"/>
          </a:xfrm>
          <a:prstGeom prst="roundRect">
            <a:avLst>
              <a:gd name="adj" fmla="val 13043"/>
            </a:avLst>
          </a:prstGeom>
          <a:solidFill>
            <a:srgbClr val="075CB4"/>
          </a:solidFill>
          <a:ln w="12700">
            <a:solidFill>
              <a:srgbClr val="075CB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7" name="Text 60">
            <a:extLst>
              <a:ext uri="{FF2B5EF4-FFF2-40B4-BE49-F238E27FC236}">
                <a16:creationId xmlns:a16="http://schemas.microsoft.com/office/drawing/2014/main" id="{CA37466C-24AA-4890-A0FF-9E089950A3EB}"/>
              </a:ext>
            </a:extLst>
          </p:cNvPr>
          <p:cNvSpPr>
            <a:spLocks noGrp="1"/>
          </p:cNvSpPr>
          <p:nvPr/>
        </p:nvSpPr>
        <p:spPr>
          <a:xfrm>
            <a:off x="205233" y="6433685"/>
            <a:ext cx="210312" cy="10972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sz="650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5</a:t>
            </a:r>
            <a:endParaRPr sz="650"/>
          </a:p>
        </p:txBody>
      </p:sp>
      <p:sp>
        <p:nvSpPr>
          <p:cNvPr id="68" name="Text 61">
            <a:extLst>
              <a:ext uri="{FF2B5EF4-FFF2-40B4-BE49-F238E27FC236}">
                <a16:creationId xmlns:a16="http://schemas.microsoft.com/office/drawing/2014/main" id="{039FA4AD-E6E4-4DD1-B5AB-97B12C6C8B24}"/>
              </a:ext>
            </a:extLst>
          </p:cNvPr>
          <p:cNvSpPr>
            <a:spLocks noGrp="1"/>
          </p:cNvSpPr>
          <p:nvPr/>
        </p:nvSpPr>
        <p:spPr>
          <a:xfrm>
            <a:off x="461265" y="6350112"/>
            <a:ext cx="1298448" cy="13716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  <a:defRPr>
                <a:latin typeface="Arial"/>
                <a:ea typeface="Arial"/>
                <a:cs typeface="Arial"/>
              </a:defRPr>
            </a:pPr>
            <a:r>
              <a:rPr sz="800" b="1">
                <a:solidFill>
                  <a:srgbClr val="D71920"/>
                </a:solidFill>
                <a:latin typeface="Arial"/>
                <a:ea typeface="Arial"/>
                <a:cs typeface="Arial"/>
              </a:rPr>
              <a:t>CÔNG TY SAJI-TOUKI</a:t>
            </a:r>
            <a:endParaRPr sz="800"/>
          </a:p>
        </p:txBody>
      </p:sp>
      <p:sp>
        <p:nvSpPr>
          <p:cNvPr id="69" name="Text 62">
            <a:extLst>
              <a:ext uri="{FF2B5EF4-FFF2-40B4-BE49-F238E27FC236}">
                <a16:creationId xmlns:a16="http://schemas.microsoft.com/office/drawing/2014/main" id="{75D6252F-72AF-49F9-947A-194733A1D6EF}"/>
              </a:ext>
            </a:extLst>
          </p:cNvPr>
          <p:cNvSpPr>
            <a:spLocks noGrp="1"/>
          </p:cNvSpPr>
          <p:nvPr/>
        </p:nvSpPr>
        <p:spPr>
          <a:xfrm>
            <a:off x="461265" y="6482481"/>
            <a:ext cx="1298448" cy="1005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600" b="1">
                <a:solidFill>
                  <a:srgbClr val="061B55"/>
                </a:solidFill>
                <a:latin typeface="Meiryo"/>
                <a:ea typeface="Meiryo"/>
                <a:cs typeface="Meiryo"/>
              </a:rPr>
              <a:t>SAJI-TOUKI CO., LTD.</a:t>
            </a:r>
            <a:endParaRPr sz="600"/>
          </a:p>
        </p:txBody>
      </p:sp>
      <p:sp>
        <p:nvSpPr>
          <p:cNvPr id="70" name="Text 63">
            <a:extLst>
              <a:ext uri="{FF2B5EF4-FFF2-40B4-BE49-F238E27FC236}">
                <a16:creationId xmlns:a16="http://schemas.microsoft.com/office/drawing/2014/main" id="{9B2AE7B3-F0F9-4800-BBE7-FE15127B739F}"/>
              </a:ext>
            </a:extLst>
          </p:cNvPr>
          <p:cNvSpPr>
            <a:spLocks noGrp="1"/>
          </p:cNvSpPr>
          <p:nvPr/>
        </p:nvSpPr>
        <p:spPr>
          <a:xfrm>
            <a:off x="215054" y="6601109"/>
            <a:ext cx="1740279" cy="26151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  <a:defRPr sz="525">
                <a:latin typeface="Arial"/>
                <a:ea typeface="Arial"/>
                <a:cs typeface="Arial"/>
              </a:defRPr>
            </a:pP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Sản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phẩm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chính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: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Gốm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sứ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chuyên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dụng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độ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bền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cao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,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dùng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được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với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máy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rửa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bát</a:t>
            </a:r>
            <a:endParaRPr sz="600"/>
          </a:p>
        </p:txBody>
      </p:sp>
      <p:sp>
        <p:nvSpPr>
          <p:cNvPr id="71" name="Text 64">
            <a:extLst>
              <a:ext uri="{FF2B5EF4-FFF2-40B4-BE49-F238E27FC236}">
                <a16:creationId xmlns:a16="http://schemas.microsoft.com/office/drawing/2014/main" id="{4C05FE62-D4C4-4048-A96E-C0C4A1FEFCEF}"/>
              </a:ext>
            </a:extLst>
          </p:cNvPr>
          <p:cNvSpPr>
            <a:spLocks noGrp="1"/>
          </p:cNvSpPr>
          <p:nvPr/>
        </p:nvSpPr>
        <p:spPr>
          <a:xfrm>
            <a:off x="215940" y="6827496"/>
            <a:ext cx="2240341" cy="487509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>
              <a:defRPr sz="525">
                <a:latin typeface="Arial"/>
                <a:ea typeface="Arial"/>
                <a:cs typeface="Arial"/>
              </a:defRPr>
            </a:pP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Thế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mạnh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: Cung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cấp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gốm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sứ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chuyên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dụng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có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độ</a:t>
            </a:r>
            <a:r>
              <a:rPr sz="530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bền</a:t>
            </a:r>
            <a:r>
              <a:rPr sz="530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và</a:t>
            </a:r>
            <a:r>
              <a:rPr sz="530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độ</a:t>
            </a:r>
            <a:r>
              <a:rPr sz="530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cứng</a:t>
            </a:r>
            <a:r>
              <a:rPr sz="530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cao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,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phù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hợp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với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nhà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hàng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,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khách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sạn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và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điều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kiện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sử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dụng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khắc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nghiệt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. </a:t>
            </a:r>
            <a:r>
              <a:rPr sz="530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Sản</a:t>
            </a:r>
            <a:r>
              <a:rPr sz="530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phẩm</a:t>
            </a:r>
            <a:r>
              <a:rPr sz="530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khó</a:t>
            </a:r>
            <a:r>
              <a:rPr sz="530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vỡ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,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dùng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được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với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máy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rửa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bát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công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nghiệp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,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đồng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thời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có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nhiều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dòng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bát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đĩa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và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dụng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cụ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nấu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ăn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Banko-yaki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đẹp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mắt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,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ứng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dụng</a:t>
            </a:r>
            <a:r>
              <a:rPr sz="530" b="1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kỹ</a:t>
            </a:r>
            <a:r>
              <a:rPr sz="530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thuật</a:t>
            </a:r>
            <a:r>
              <a:rPr sz="530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truyền</a:t>
            </a:r>
            <a:r>
              <a:rPr sz="530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thống</a:t>
            </a:r>
            <a:r>
              <a:rPr sz="530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.</a:t>
            </a:r>
            <a:endParaRPr sz="530">
              <a:solidFill>
                <a:srgbClr val="843C0C"/>
              </a:solidFill>
              <a:latin typeface="Meiryo"/>
              <a:ea typeface="Meiryo"/>
              <a:cs typeface="Meiryo"/>
            </a:endParaRPr>
          </a:p>
        </p:txBody>
      </p:sp>
      <p:sp>
        <p:nvSpPr>
          <p:cNvPr id="76" name="Shape 69">
            <a:extLst>
              <a:ext uri="{FF2B5EF4-FFF2-40B4-BE49-F238E27FC236}">
                <a16:creationId xmlns:a16="http://schemas.microsoft.com/office/drawing/2014/main" id="{E3A6A1F4-B763-4576-920C-1E0EB8864F84}"/>
              </a:ext>
            </a:extLst>
          </p:cNvPr>
          <p:cNvSpPr>
            <a:spLocks noGrp="1"/>
          </p:cNvSpPr>
          <p:nvPr/>
        </p:nvSpPr>
        <p:spPr>
          <a:xfrm>
            <a:off x="143899" y="5132192"/>
            <a:ext cx="2359152" cy="112190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3DC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7" name="Shape 70">
            <a:extLst>
              <a:ext uri="{FF2B5EF4-FFF2-40B4-BE49-F238E27FC236}">
                <a16:creationId xmlns:a16="http://schemas.microsoft.com/office/drawing/2014/main" id="{F66662EB-6531-4422-98B1-D3BB9B3CFBEC}"/>
              </a:ext>
            </a:extLst>
          </p:cNvPr>
          <p:cNvSpPr>
            <a:spLocks noGrp="1"/>
          </p:cNvSpPr>
          <p:nvPr/>
        </p:nvSpPr>
        <p:spPr>
          <a:xfrm>
            <a:off x="198763" y="5232372"/>
            <a:ext cx="210312" cy="210312"/>
          </a:xfrm>
          <a:prstGeom prst="roundRect">
            <a:avLst>
              <a:gd name="adj" fmla="val 13043"/>
            </a:avLst>
          </a:prstGeom>
          <a:solidFill>
            <a:srgbClr val="075CB4"/>
          </a:solidFill>
          <a:ln w="12700">
            <a:solidFill>
              <a:srgbClr val="075CB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8" name="Text 71">
            <a:extLst>
              <a:ext uri="{FF2B5EF4-FFF2-40B4-BE49-F238E27FC236}">
                <a16:creationId xmlns:a16="http://schemas.microsoft.com/office/drawing/2014/main" id="{2845B677-37C5-44C4-A178-1F2B745606F3}"/>
              </a:ext>
            </a:extLst>
          </p:cNvPr>
          <p:cNvSpPr>
            <a:spLocks noGrp="1"/>
          </p:cNvSpPr>
          <p:nvPr/>
        </p:nvSpPr>
        <p:spPr>
          <a:xfrm>
            <a:off x="198763" y="5280278"/>
            <a:ext cx="210312" cy="10972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sz="650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6</a:t>
            </a:r>
            <a:endParaRPr sz="650"/>
          </a:p>
        </p:txBody>
      </p:sp>
      <p:sp>
        <p:nvSpPr>
          <p:cNvPr id="79" name="Text 72">
            <a:extLst>
              <a:ext uri="{FF2B5EF4-FFF2-40B4-BE49-F238E27FC236}">
                <a16:creationId xmlns:a16="http://schemas.microsoft.com/office/drawing/2014/main" id="{5B7F76A1-764C-4BE8-AB2B-E70D201E0FBA}"/>
              </a:ext>
            </a:extLst>
          </p:cNvPr>
          <p:cNvSpPr>
            <a:spLocks noGrp="1"/>
          </p:cNvSpPr>
          <p:nvPr/>
        </p:nvSpPr>
        <p:spPr>
          <a:xfrm>
            <a:off x="454795" y="5204940"/>
            <a:ext cx="1298448" cy="13716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  <a:defRPr>
                <a:latin typeface="Arial"/>
                <a:ea typeface="Arial"/>
                <a:cs typeface="Arial"/>
              </a:defRPr>
            </a:pPr>
            <a:r>
              <a:rPr sz="800" b="1">
                <a:solidFill>
                  <a:srgbClr val="D71920"/>
                </a:solidFill>
                <a:latin typeface="Arial"/>
                <a:ea typeface="Arial"/>
                <a:cs typeface="Arial"/>
              </a:rPr>
              <a:t>CÔNG TY GINPO</a:t>
            </a:r>
            <a:endParaRPr sz="800"/>
          </a:p>
        </p:txBody>
      </p:sp>
      <p:sp>
        <p:nvSpPr>
          <p:cNvPr id="80" name="Text 73">
            <a:extLst>
              <a:ext uri="{FF2B5EF4-FFF2-40B4-BE49-F238E27FC236}">
                <a16:creationId xmlns:a16="http://schemas.microsoft.com/office/drawing/2014/main" id="{CDD3FC97-D9E5-4C59-AB49-C528AC92C08A}"/>
              </a:ext>
            </a:extLst>
          </p:cNvPr>
          <p:cNvSpPr>
            <a:spLocks noGrp="1"/>
          </p:cNvSpPr>
          <p:nvPr/>
        </p:nvSpPr>
        <p:spPr>
          <a:xfrm>
            <a:off x="454795" y="5342100"/>
            <a:ext cx="1298448" cy="1005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600" b="1">
                <a:solidFill>
                  <a:srgbClr val="061B55"/>
                </a:solidFill>
                <a:latin typeface="Meiryo"/>
                <a:ea typeface="Meiryo"/>
                <a:cs typeface="Meiryo"/>
              </a:rPr>
              <a:t>GINPO CO., LTD.</a:t>
            </a:r>
            <a:endParaRPr sz="600"/>
          </a:p>
        </p:txBody>
      </p:sp>
      <p:sp>
        <p:nvSpPr>
          <p:cNvPr id="81" name="Text 74">
            <a:extLst>
              <a:ext uri="{FF2B5EF4-FFF2-40B4-BE49-F238E27FC236}">
                <a16:creationId xmlns:a16="http://schemas.microsoft.com/office/drawing/2014/main" id="{E238E1FA-200B-4AB2-A7E2-80D11BD4CC34}"/>
              </a:ext>
            </a:extLst>
          </p:cNvPr>
          <p:cNvSpPr>
            <a:spLocks noGrp="1"/>
          </p:cNvSpPr>
          <p:nvPr/>
        </p:nvSpPr>
        <p:spPr>
          <a:xfrm>
            <a:off x="208582" y="5416821"/>
            <a:ext cx="1696900" cy="30758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>
              <a:defRPr sz="563">
                <a:latin typeface="Arial"/>
                <a:ea typeface="Arial"/>
                <a:cs typeface="Arial"/>
              </a:defRPr>
            </a:pP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Sản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phẩm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chính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: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Nồi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đất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và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đồ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dùng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chịu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nhiệt</a:t>
            </a:r>
            <a:endParaRPr sz="600">
              <a:solidFill>
                <a:srgbClr val="061B55"/>
              </a:solidFill>
              <a:latin typeface="Meiryo"/>
              <a:ea typeface="Meiryo"/>
              <a:cs typeface="Meiryo"/>
            </a:endParaRPr>
          </a:p>
        </p:txBody>
      </p:sp>
      <p:sp>
        <p:nvSpPr>
          <p:cNvPr id="82" name="Text 75">
            <a:extLst>
              <a:ext uri="{FF2B5EF4-FFF2-40B4-BE49-F238E27FC236}">
                <a16:creationId xmlns:a16="http://schemas.microsoft.com/office/drawing/2014/main" id="{789C50D5-BDC2-49D4-9472-7534ED1CF4E6}"/>
              </a:ext>
            </a:extLst>
          </p:cNvPr>
          <p:cNvSpPr>
            <a:spLocks noGrp="1"/>
          </p:cNvSpPr>
          <p:nvPr/>
        </p:nvSpPr>
        <p:spPr>
          <a:xfrm>
            <a:off x="208584" y="5683737"/>
            <a:ext cx="2215254" cy="53070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>
              <a:defRPr sz="525">
                <a:latin typeface="Arial"/>
                <a:ea typeface="Arial"/>
                <a:cs typeface="Arial"/>
              </a:defRPr>
            </a:pPr>
            <a:r>
              <a:rPr sz="525" b="1" err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Thế</a:t>
            </a:r>
            <a:r>
              <a:rPr sz="525" b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mạnh</a:t>
            </a:r>
            <a:r>
              <a:rPr sz="525" b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: Thành </a:t>
            </a:r>
            <a:r>
              <a:rPr sz="525" b="1" err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lập</a:t>
            </a:r>
            <a:r>
              <a:rPr sz="525" b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năm</a:t>
            </a:r>
            <a:r>
              <a:rPr sz="525" b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1932, </a:t>
            </a:r>
            <a:r>
              <a:rPr sz="525" b="1" err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sản</a:t>
            </a:r>
            <a:r>
              <a:rPr sz="525" b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xuất</a:t>
            </a:r>
            <a:r>
              <a:rPr sz="525" b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gốm</a:t>
            </a:r>
            <a:r>
              <a:rPr sz="525" b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chịu</a:t>
            </a:r>
            <a:r>
              <a:rPr sz="525" b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nhiệt</a:t>
            </a:r>
            <a:r>
              <a:rPr sz="525" b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chất</a:t>
            </a:r>
            <a:r>
              <a:rPr sz="525" b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lượng</a:t>
            </a:r>
            <a:r>
              <a:rPr sz="525" b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cao</a:t>
            </a:r>
            <a:r>
              <a:rPr sz="525" b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tại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nhà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máy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đạt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ISO 9001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. “Hana Mishima”,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dòng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sản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phẩm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bán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chạy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hơn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 50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năm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,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được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đánh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giá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cao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về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khả</a:t>
            </a:r>
            <a:r>
              <a:rPr sz="525" b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năng</a:t>
            </a:r>
            <a:r>
              <a:rPr sz="525" b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chịu</a:t>
            </a:r>
            <a:r>
              <a:rPr sz="525" b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nhiệt</a:t>
            </a:r>
            <a:r>
              <a:rPr sz="525" b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và</a:t>
            </a:r>
            <a:r>
              <a:rPr sz="525" b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độ</a:t>
            </a:r>
            <a:r>
              <a:rPr sz="525" b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bền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,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được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sử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dụng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rộng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rãi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trong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gia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đình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và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nhà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hàng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.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Đây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là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lò</a:t>
            </a:r>
            <a:r>
              <a:rPr sz="525" b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gốm</a:t>
            </a:r>
            <a:r>
              <a:rPr sz="525" b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có</a:t>
            </a:r>
            <a:r>
              <a:rPr sz="525" b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sản</a:t>
            </a:r>
            <a:r>
              <a:rPr sz="525" b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lượng</a:t>
            </a:r>
            <a:r>
              <a:rPr sz="525" b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nồi</a:t>
            </a:r>
            <a:r>
              <a:rPr sz="525" b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đất</a:t>
            </a:r>
            <a:r>
              <a:rPr sz="525" b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lớn</a:t>
            </a:r>
            <a:r>
              <a:rPr sz="525" b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nhất</a:t>
            </a:r>
            <a:r>
              <a:rPr sz="525" b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Nhật </a:t>
            </a:r>
            <a:r>
              <a:rPr sz="525" b="1" err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Bản</a:t>
            </a:r>
            <a:r>
              <a:rPr sz="525" b="1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và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là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thương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hiệu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nồi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đất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hàng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đầu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,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có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thể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sử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dụng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 an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toàn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lâu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cs typeface="Arial"/>
              </a:rPr>
              <a:t>dài</a:t>
            </a:r>
            <a:r>
              <a:rPr sz="525" b="1">
                <a:solidFill>
                  <a:srgbClr val="061B55"/>
                </a:solidFill>
                <a:latin typeface="Arial"/>
                <a:cs typeface="Arial"/>
              </a:rPr>
              <a:t>.</a:t>
            </a:r>
          </a:p>
        </p:txBody>
      </p:sp>
      <p:sp>
        <p:nvSpPr>
          <p:cNvPr id="87" name="Shape 80">
            <a:extLst>
              <a:ext uri="{FF2B5EF4-FFF2-40B4-BE49-F238E27FC236}">
                <a16:creationId xmlns:a16="http://schemas.microsoft.com/office/drawing/2014/main" id="{E861EDEA-BF2D-4130-8541-578612759547}"/>
              </a:ext>
            </a:extLst>
          </p:cNvPr>
          <p:cNvSpPr>
            <a:spLocks noGrp="1"/>
          </p:cNvSpPr>
          <p:nvPr/>
        </p:nvSpPr>
        <p:spPr>
          <a:xfrm>
            <a:off x="146304" y="7435389"/>
            <a:ext cx="2359152" cy="126000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3DC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8" name="Shape 81">
            <a:extLst>
              <a:ext uri="{FF2B5EF4-FFF2-40B4-BE49-F238E27FC236}">
                <a16:creationId xmlns:a16="http://schemas.microsoft.com/office/drawing/2014/main" id="{6C8FCF7E-EED4-4CBC-94D6-805E515A08DB}"/>
              </a:ext>
            </a:extLst>
          </p:cNvPr>
          <p:cNvSpPr>
            <a:spLocks noGrp="1"/>
          </p:cNvSpPr>
          <p:nvPr/>
        </p:nvSpPr>
        <p:spPr>
          <a:xfrm>
            <a:off x="201168" y="7499397"/>
            <a:ext cx="210312" cy="210312"/>
          </a:xfrm>
          <a:prstGeom prst="roundRect">
            <a:avLst>
              <a:gd name="adj" fmla="val 13043"/>
            </a:avLst>
          </a:prstGeom>
          <a:solidFill>
            <a:srgbClr val="075CB4"/>
          </a:solidFill>
          <a:ln w="12700">
            <a:solidFill>
              <a:srgbClr val="075CB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9" name="Text 82">
            <a:extLst>
              <a:ext uri="{FF2B5EF4-FFF2-40B4-BE49-F238E27FC236}">
                <a16:creationId xmlns:a16="http://schemas.microsoft.com/office/drawing/2014/main" id="{2B551C4B-F792-4943-8795-0219ABE537B7}"/>
              </a:ext>
            </a:extLst>
          </p:cNvPr>
          <p:cNvSpPr>
            <a:spLocks noGrp="1"/>
          </p:cNvSpPr>
          <p:nvPr/>
        </p:nvSpPr>
        <p:spPr>
          <a:xfrm>
            <a:off x="201168" y="7547303"/>
            <a:ext cx="210312" cy="10972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sz="650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7</a:t>
            </a:r>
            <a:endParaRPr sz="650"/>
          </a:p>
        </p:txBody>
      </p:sp>
      <p:sp>
        <p:nvSpPr>
          <p:cNvPr id="90" name="Text 83">
            <a:extLst>
              <a:ext uri="{FF2B5EF4-FFF2-40B4-BE49-F238E27FC236}">
                <a16:creationId xmlns:a16="http://schemas.microsoft.com/office/drawing/2014/main" id="{4FF0570C-F72E-43F3-9D27-02EFA9DB2C03}"/>
              </a:ext>
            </a:extLst>
          </p:cNvPr>
          <p:cNvSpPr>
            <a:spLocks noGrp="1"/>
          </p:cNvSpPr>
          <p:nvPr/>
        </p:nvSpPr>
        <p:spPr>
          <a:xfrm>
            <a:off x="454795" y="7480591"/>
            <a:ext cx="1651743" cy="1371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>
              <a:buNone/>
              <a:defRPr>
                <a:latin typeface="Arial"/>
                <a:ea typeface="Arial"/>
                <a:cs typeface="Arial"/>
              </a:defRPr>
            </a:pPr>
            <a:r>
              <a:rPr sz="800" b="1">
                <a:solidFill>
                  <a:srgbClr val="D71920"/>
                </a:solidFill>
                <a:latin typeface="Arial"/>
                <a:ea typeface="Arial"/>
                <a:cs typeface="Arial"/>
              </a:rPr>
              <a:t>CÔNG TY FUJISOU SEITOUSYO</a:t>
            </a:r>
            <a:endParaRPr sz="800"/>
          </a:p>
        </p:txBody>
      </p:sp>
      <p:sp>
        <p:nvSpPr>
          <p:cNvPr id="91" name="Text 84">
            <a:extLst>
              <a:ext uri="{FF2B5EF4-FFF2-40B4-BE49-F238E27FC236}">
                <a16:creationId xmlns:a16="http://schemas.microsoft.com/office/drawing/2014/main" id="{188BBA83-DFAF-4D09-B10C-A1E5E4670E04}"/>
              </a:ext>
            </a:extLst>
          </p:cNvPr>
          <p:cNvSpPr>
            <a:spLocks noGrp="1"/>
          </p:cNvSpPr>
          <p:nvPr/>
        </p:nvSpPr>
        <p:spPr>
          <a:xfrm>
            <a:off x="457200" y="7617751"/>
            <a:ext cx="1298448" cy="1005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600" b="1" err="1">
                <a:solidFill>
                  <a:srgbClr val="061B55"/>
                </a:solidFill>
                <a:latin typeface="Meiryo"/>
                <a:ea typeface="Meiryo"/>
                <a:cs typeface="Meiryo"/>
              </a:rPr>
              <a:t>Fujisou</a:t>
            </a:r>
            <a:r>
              <a:rPr sz="600" b="1">
                <a:solidFill>
                  <a:srgbClr val="061B55"/>
                </a:solidFill>
                <a:latin typeface="Meiryo"/>
                <a:ea typeface="Meiryo"/>
                <a:cs typeface="Meiryo"/>
              </a:rPr>
              <a:t> </a:t>
            </a:r>
            <a:r>
              <a:rPr sz="600" b="1" err="1">
                <a:solidFill>
                  <a:srgbClr val="061B55"/>
                </a:solidFill>
                <a:latin typeface="Meiryo"/>
                <a:ea typeface="Meiryo"/>
                <a:cs typeface="Meiryo"/>
              </a:rPr>
              <a:t>seitousyo</a:t>
            </a:r>
            <a:r>
              <a:rPr sz="600" b="1">
                <a:solidFill>
                  <a:srgbClr val="061B55"/>
                </a:solidFill>
                <a:latin typeface="Meiryo"/>
                <a:ea typeface="Meiryo"/>
                <a:cs typeface="Meiryo"/>
              </a:rPr>
              <a:t> CO., LTD.</a:t>
            </a:r>
            <a:endParaRPr sz="600"/>
          </a:p>
        </p:txBody>
      </p:sp>
      <p:sp>
        <p:nvSpPr>
          <p:cNvPr id="92" name="Text 85">
            <a:extLst>
              <a:ext uri="{FF2B5EF4-FFF2-40B4-BE49-F238E27FC236}">
                <a16:creationId xmlns:a16="http://schemas.microsoft.com/office/drawing/2014/main" id="{83F8A3BF-1A00-4CD4-A50F-8DEF4CDDA7B9}"/>
              </a:ext>
            </a:extLst>
          </p:cNvPr>
          <p:cNvSpPr>
            <a:spLocks noGrp="1"/>
          </p:cNvSpPr>
          <p:nvPr/>
        </p:nvSpPr>
        <p:spPr>
          <a:xfrm>
            <a:off x="210990" y="7752686"/>
            <a:ext cx="1694492" cy="26151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  <a:defRPr sz="533">
                <a:latin typeface="Arial"/>
                <a:ea typeface="Arial"/>
                <a:cs typeface="Arial"/>
              </a:defRPr>
            </a:pP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Sản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phẩm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chính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: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Ấm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trà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,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dụng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cụ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trà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và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nồi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đất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làm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đậu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phụ</a:t>
            </a:r>
            <a:endParaRPr sz="600"/>
          </a:p>
        </p:txBody>
      </p:sp>
      <p:sp>
        <p:nvSpPr>
          <p:cNvPr id="93" name="Text 86">
            <a:extLst>
              <a:ext uri="{FF2B5EF4-FFF2-40B4-BE49-F238E27FC236}">
                <a16:creationId xmlns:a16="http://schemas.microsoft.com/office/drawing/2014/main" id="{E2265C4C-DD86-4546-B3FD-775AA07E63FF}"/>
              </a:ext>
            </a:extLst>
          </p:cNvPr>
          <p:cNvSpPr>
            <a:spLocks noGrp="1"/>
          </p:cNvSpPr>
          <p:nvPr/>
        </p:nvSpPr>
        <p:spPr>
          <a:xfrm>
            <a:off x="210989" y="7904299"/>
            <a:ext cx="2245293" cy="748193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  <a:defRPr sz="525">
                <a:latin typeface="Arial"/>
                <a:ea typeface="Arial"/>
                <a:cs typeface="Arial"/>
              </a:defRPr>
            </a:pP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Thế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mạnh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: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Lò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gốm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Banko-yaki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có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lịch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sử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hơn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120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năm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.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Đề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xuất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các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sản</a:t>
            </a:r>
            <a:r>
              <a:rPr sz="525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phẩm</a:t>
            </a:r>
            <a:r>
              <a:rPr sz="525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gốm</a:t>
            </a:r>
            <a:r>
              <a:rPr sz="525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có</a:t>
            </a:r>
            <a:r>
              <a:rPr sz="525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giá</a:t>
            </a:r>
            <a:r>
              <a:rPr sz="525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trị</a:t>
            </a:r>
            <a:r>
              <a:rPr sz="525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gia</a:t>
            </a:r>
            <a:r>
              <a:rPr sz="525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tăng</a:t>
            </a:r>
            <a:r>
              <a:rPr sz="525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cao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,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kết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hợp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vẻ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đẹp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truyền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thống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Nhật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Bản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với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đời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sống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hiện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đại</a:t>
            </a:r>
            <a:r>
              <a:rPr sz="525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, </a:t>
            </a:r>
            <a:r>
              <a:rPr sz="525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như</a:t>
            </a:r>
            <a:r>
              <a:rPr sz="525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ấm</a:t>
            </a:r>
            <a:r>
              <a:rPr sz="525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trà</a:t>
            </a:r>
            <a:r>
              <a:rPr sz="525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“</a:t>
            </a:r>
            <a:r>
              <a:rPr sz="525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Hitoshizuku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”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giúp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rót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trọn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vị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umami, </a:t>
            </a:r>
            <a:r>
              <a:rPr sz="525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lò</a:t>
            </a:r>
            <a:r>
              <a:rPr sz="525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hương</a:t>
            </a:r>
            <a:r>
              <a:rPr sz="525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trà</a:t>
            </a:r>
            <a:r>
              <a:rPr sz="525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tạo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không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gian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thư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giãn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và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nồi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đất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làm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đậu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phụ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tươi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.</a:t>
            </a:r>
            <a:endParaRPr sz="700">
              <a:solidFill>
                <a:srgbClr val="061B55"/>
              </a:solidFill>
            </a:endParaRPr>
          </a:p>
        </p:txBody>
      </p:sp>
      <p:sp>
        <p:nvSpPr>
          <p:cNvPr id="98" name="Shape 91">
            <a:extLst>
              <a:ext uri="{FF2B5EF4-FFF2-40B4-BE49-F238E27FC236}">
                <a16:creationId xmlns:a16="http://schemas.microsoft.com/office/drawing/2014/main" id="{27995F1D-F1EB-4BBD-8B6F-CB2A79734A97}"/>
              </a:ext>
            </a:extLst>
          </p:cNvPr>
          <p:cNvSpPr>
            <a:spLocks noGrp="1"/>
          </p:cNvSpPr>
          <p:nvPr/>
        </p:nvSpPr>
        <p:spPr>
          <a:xfrm>
            <a:off x="2615184" y="7433847"/>
            <a:ext cx="2359152" cy="126000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3DC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9" name="Shape 92">
            <a:extLst>
              <a:ext uri="{FF2B5EF4-FFF2-40B4-BE49-F238E27FC236}">
                <a16:creationId xmlns:a16="http://schemas.microsoft.com/office/drawing/2014/main" id="{D2148161-6938-4396-876C-2872DC9E2ABA}"/>
              </a:ext>
            </a:extLst>
          </p:cNvPr>
          <p:cNvSpPr>
            <a:spLocks noGrp="1"/>
          </p:cNvSpPr>
          <p:nvPr/>
        </p:nvSpPr>
        <p:spPr>
          <a:xfrm>
            <a:off x="2670048" y="7499397"/>
            <a:ext cx="210312" cy="210312"/>
          </a:xfrm>
          <a:prstGeom prst="roundRect">
            <a:avLst>
              <a:gd name="adj" fmla="val 13043"/>
            </a:avLst>
          </a:prstGeom>
          <a:solidFill>
            <a:srgbClr val="075CB4"/>
          </a:solidFill>
          <a:ln w="12700">
            <a:solidFill>
              <a:srgbClr val="075CB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0" name="Text 93">
            <a:extLst>
              <a:ext uri="{FF2B5EF4-FFF2-40B4-BE49-F238E27FC236}">
                <a16:creationId xmlns:a16="http://schemas.microsoft.com/office/drawing/2014/main" id="{4E28CA29-C12B-454F-96EF-FEB656CEC7F0}"/>
              </a:ext>
            </a:extLst>
          </p:cNvPr>
          <p:cNvSpPr>
            <a:spLocks noGrp="1"/>
          </p:cNvSpPr>
          <p:nvPr/>
        </p:nvSpPr>
        <p:spPr>
          <a:xfrm>
            <a:off x="2670048" y="7547303"/>
            <a:ext cx="210312" cy="10972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sz="650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8</a:t>
            </a:r>
            <a:endParaRPr sz="650"/>
          </a:p>
        </p:txBody>
      </p:sp>
      <p:sp>
        <p:nvSpPr>
          <p:cNvPr id="101" name="Text 94">
            <a:extLst>
              <a:ext uri="{FF2B5EF4-FFF2-40B4-BE49-F238E27FC236}">
                <a16:creationId xmlns:a16="http://schemas.microsoft.com/office/drawing/2014/main" id="{A56F6241-4798-48C9-9FA3-C87BF647C208}"/>
              </a:ext>
            </a:extLst>
          </p:cNvPr>
          <p:cNvSpPr>
            <a:spLocks noGrp="1"/>
          </p:cNvSpPr>
          <p:nvPr/>
        </p:nvSpPr>
        <p:spPr>
          <a:xfrm>
            <a:off x="2926080" y="7471965"/>
            <a:ext cx="1298448" cy="13716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  <a:defRPr>
                <a:latin typeface="Arial"/>
                <a:ea typeface="Arial"/>
                <a:cs typeface="Arial"/>
              </a:defRPr>
            </a:pPr>
            <a:r>
              <a:rPr sz="800" b="1">
                <a:solidFill>
                  <a:srgbClr val="D71920"/>
                </a:solidFill>
                <a:latin typeface="Arial"/>
                <a:ea typeface="Arial"/>
                <a:cs typeface="Arial"/>
              </a:rPr>
              <a:t>CÔNG TY FLORA</a:t>
            </a:r>
            <a:endParaRPr sz="800"/>
          </a:p>
        </p:txBody>
      </p:sp>
      <p:sp>
        <p:nvSpPr>
          <p:cNvPr id="102" name="Text 95">
            <a:extLst>
              <a:ext uri="{FF2B5EF4-FFF2-40B4-BE49-F238E27FC236}">
                <a16:creationId xmlns:a16="http://schemas.microsoft.com/office/drawing/2014/main" id="{71137767-C263-4C6D-9D8F-23D6B129AE0C}"/>
              </a:ext>
            </a:extLst>
          </p:cNvPr>
          <p:cNvSpPr>
            <a:spLocks noGrp="1"/>
          </p:cNvSpPr>
          <p:nvPr/>
        </p:nvSpPr>
        <p:spPr>
          <a:xfrm>
            <a:off x="2926080" y="7609125"/>
            <a:ext cx="1298448" cy="1005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600" b="1">
                <a:solidFill>
                  <a:srgbClr val="061B55"/>
                </a:solidFill>
                <a:latin typeface="Meiryo"/>
                <a:ea typeface="Meiryo"/>
                <a:cs typeface="Meiryo"/>
              </a:rPr>
              <a:t>FLORA CO., LTD.</a:t>
            </a:r>
            <a:endParaRPr sz="600"/>
          </a:p>
        </p:txBody>
      </p:sp>
      <p:sp>
        <p:nvSpPr>
          <p:cNvPr id="103" name="Text 96">
            <a:extLst>
              <a:ext uri="{FF2B5EF4-FFF2-40B4-BE49-F238E27FC236}">
                <a16:creationId xmlns:a16="http://schemas.microsoft.com/office/drawing/2014/main" id="{6A85F8D9-8187-4F8D-B28E-1F0FEAEA4B35}"/>
              </a:ext>
            </a:extLst>
          </p:cNvPr>
          <p:cNvSpPr>
            <a:spLocks noGrp="1"/>
          </p:cNvSpPr>
          <p:nvPr/>
        </p:nvSpPr>
        <p:spPr>
          <a:xfrm>
            <a:off x="2679869" y="7745540"/>
            <a:ext cx="1746505" cy="26562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>
              <a:buNone/>
              <a:defRPr sz="540">
                <a:latin typeface="Arial"/>
                <a:ea typeface="Arial"/>
                <a:cs typeface="Arial"/>
              </a:defRPr>
            </a:pP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Sản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phẩm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chính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: Dung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dịch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chiết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xuất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thực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vật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tự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nhiên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“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Nioinonno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”,</a:t>
            </a:r>
            <a:r>
              <a:rPr lang="en-US"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trà</a:t>
            </a:r>
            <a:r>
              <a:rPr sz="60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60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xanh</a:t>
            </a:r>
            <a:endParaRPr sz="600" b="1"/>
          </a:p>
        </p:txBody>
      </p:sp>
      <p:sp>
        <p:nvSpPr>
          <p:cNvPr id="104" name="Text 97">
            <a:extLst>
              <a:ext uri="{FF2B5EF4-FFF2-40B4-BE49-F238E27FC236}">
                <a16:creationId xmlns:a16="http://schemas.microsoft.com/office/drawing/2014/main" id="{9318BEC9-1BAF-4CE4-9571-07DEA867C8BA}"/>
              </a:ext>
            </a:extLst>
          </p:cNvPr>
          <p:cNvSpPr>
            <a:spLocks noGrp="1"/>
          </p:cNvSpPr>
          <p:nvPr/>
        </p:nvSpPr>
        <p:spPr>
          <a:xfrm>
            <a:off x="2679869" y="8175271"/>
            <a:ext cx="2212848" cy="36210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>
              <a:defRPr sz="525">
                <a:latin typeface="Arial"/>
                <a:ea typeface="Arial"/>
                <a:cs typeface="Arial"/>
              </a:defRPr>
            </a:pP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Thế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mạnh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: “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Nioinonno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”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là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dung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dịch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khử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mùi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được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làm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từ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100% </a:t>
            </a:r>
            <a:r>
              <a:rPr sz="530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chiết</a:t>
            </a:r>
            <a:r>
              <a:rPr sz="530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xuất</a:t>
            </a:r>
            <a:r>
              <a:rPr sz="530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thực</a:t>
            </a:r>
            <a:r>
              <a:rPr sz="530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vật</a:t>
            </a:r>
            <a:r>
              <a:rPr sz="530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tự</a:t>
            </a:r>
            <a:r>
              <a:rPr sz="530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nhiên</a:t>
            </a:r>
            <a:r>
              <a:rPr sz="530" b="1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từ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thông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,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trà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và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cây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chua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me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đất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,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không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sử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dụng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chất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bảo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quản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hoặc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hương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liệu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tổng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hợp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, </a:t>
            </a:r>
            <a:r>
              <a:rPr sz="530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thân</a:t>
            </a:r>
            <a:r>
              <a:rPr sz="530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thiện</a:t>
            </a:r>
            <a:r>
              <a:rPr sz="530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với</a:t>
            </a:r>
            <a:r>
              <a:rPr sz="530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con </a:t>
            </a:r>
            <a:r>
              <a:rPr sz="530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người</a:t>
            </a:r>
            <a:r>
              <a:rPr sz="530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, </a:t>
            </a:r>
            <a:r>
              <a:rPr sz="530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vật</a:t>
            </a:r>
            <a:r>
              <a:rPr sz="530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nuôi</a:t>
            </a:r>
            <a:r>
              <a:rPr sz="530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và</a:t>
            </a:r>
            <a:r>
              <a:rPr sz="530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môi</a:t>
            </a:r>
            <a:r>
              <a:rPr sz="530" b="1">
                <a:solidFill>
                  <a:srgbClr val="843C0C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843C0C"/>
                </a:solidFill>
                <a:latin typeface="Arial"/>
                <a:ea typeface="Arial"/>
                <a:cs typeface="Arial"/>
              </a:rPr>
              <a:t>trường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.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Sản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phẩm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khử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ngay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mùi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quần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áo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,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nhà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vệ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sinh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, ô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tô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và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vật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nuôi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. Phương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thức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tự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pha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loãng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giúp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tiết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kiệm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chi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phí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,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phù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hợp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với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hộ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gia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đình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,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trung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tâm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đồ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gia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dụng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và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thị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trường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vật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nuôi</a:t>
            </a:r>
            <a:r>
              <a:rPr sz="530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.</a:t>
            </a:r>
            <a:endParaRPr sz="530">
              <a:solidFill>
                <a:srgbClr val="061B55"/>
              </a:solidFill>
            </a:endParaRPr>
          </a:p>
        </p:txBody>
      </p:sp>
      <p:sp>
        <p:nvSpPr>
          <p:cNvPr id="109" name="Shape 102">
            <a:extLst>
              <a:ext uri="{FF2B5EF4-FFF2-40B4-BE49-F238E27FC236}">
                <a16:creationId xmlns:a16="http://schemas.microsoft.com/office/drawing/2014/main" id="{52AA0163-025C-4D3C-9E3A-3642566381E9}"/>
              </a:ext>
            </a:extLst>
          </p:cNvPr>
          <p:cNvSpPr>
            <a:spLocks noGrp="1"/>
          </p:cNvSpPr>
          <p:nvPr/>
        </p:nvSpPr>
        <p:spPr>
          <a:xfrm>
            <a:off x="146304" y="8754032"/>
            <a:ext cx="4828032" cy="228600"/>
          </a:xfrm>
          <a:prstGeom prst="roundRect">
            <a:avLst>
              <a:gd name="adj" fmla="val 16000"/>
            </a:avLst>
          </a:prstGeom>
          <a:solidFill>
            <a:srgbClr val="79258E"/>
          </a:solidFill>
          <a:ln w="12700">
            <a:solidFill>
              <a:srgbClr val="79258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0" name="Text 103">
            <a:extLst>
              <a:ext uri="{FF2B5EF4-FFF2-40B4-BE49-F238E27FC236}">
                <a16:creationId xmlns:a16="http://schemas.microsoft.com/office/drawing/2014/main" id="{537E8D5E-3F8E-4D16-AE2A-B872B32E6130}"/>
              </a:ext>
            </a:extLst>
          </p:cNvPr>
          <p:cNvSpPr>
            <a:spLocks noGrp="1"/>
          </p:cNvSpPr>
          <p:nvPr/>
        </p:nvSpPr>
        <p:spPr>
          <a:xfrm>
            <a:off x="228600" y="8836328"/>
            <a:ext cx="4681728" cy="10972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  <a:defRPr sz="690">
                <a:latin typeface="Arial"/>
                <a:ea typeface="Arial"/>
                <a:cs typeface="Arial"/>
              </a:defRPr>
            </a:pPr>
            <a:r>
              <a:rPr lang="en-US" sz="69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LĨNH VỰC</a:t>
            </a:r>
            <a:r>
              <a:rPr sz="69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 3: VẬT LIỆU CHỨC NĂNG </a:t>
            </a:r>
            <a:r>
              <a:rPr lang="en-US" sz="69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CHĂM SÓC SỨC KHỎE VÀ HÓA CHẤT</a:t>
            </a:r>
            <a:endParaRPr sz="850"/>
          </a:p>
        </p:txBody>
      </p:sp>
      <p:sp>
        <p:nvSpPr>
          <p:cNvPr id="111" name="Shape 104">
            <a:extLst>
              <a:ext uri="{FF2B5EF4-FFF2-40B4-BE49-F238E27FC236}">
                <a16:creationId xmlns:a16="http://schemas.microsoft.com/office/drawing/2014/main" id="{74A75AF5-358E-43DC-99E5-B70E91F9D5F6}"/>
              </a:ext>
            </a:extLst>
          </p:cNvPr>
          <p:cNvSpPr>
            <a:spLocks noGrp="1"/>
          </p:cNvSpPr>
          <p:nvPr/>
        </p:nvSpPr>
        <p:spPr>
          <a:xfrm>
            <a:off x="146304" y="9046639"/>
            <a:ext cx="4828032" cy="845443"/>
          </a:xfrm>
          <a:prstGeom prst="roundRect">
            <a:avLst>
              <a:gd name="adj" fmla="val 6410"/>
            </a:avLst>
          </a:prstGeom>
          <a:solidFill>
            <a:srgbClr val="FFFFFF"/>
          </a:solidFill>
          <a:ln w="12700">
            <a:solidFill>
              <a:srgbClr val="D3DC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2" name="Shape 105">
            <a:extLst>
              <a:ext uri="{FF2B5EF4-FFF2-40B4-BE49-F238E27FC236}">
                <a16:creationId xmlns:a16="http://schemas.microsoft.com/office/drawing/2014/main" id="{72F800C0-5E8A-4298-B24D-A612E6001D07}"/>
              </a:ext>
            </a:extLst>
          </p:cNvPr>
          <p:cNvSpPr>
            <a:spLocks noGrp="1"/>
          </p:cNvSpPr>
          <p:nvPr/>
        </p:nvSpPr>
        <p:spPr>
          <a:xfrm>
            <a:off x="201168" y="9110648"/>
            <a:ext cx="210312" cy="210312"/>
          </a:xfrm>
          <a:prstGeom prst="roundRect">
            <a:avLst>
              <a:gd name="adj" fmla="val 13043"/>
            </a:avLst>
          </a:prstGeom>
          <a:solidFill>
            <a:srgbClr val="79258E"/>
          </a:solidFill>
          <a:ln w="12700">
            <a:solidFill>
              <a:srgbClr val="79258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3" name="Text 106">
            <a:extLst>
              <a:ext uri="{FF2B5EF4-FFF2-40B4-BE49-F238E27FC236}">
                <a16:creationId xmlns:a16="http://schemas.microsoft.com/office/drawing/2014/main" id="{16875A28-268E-41D6-B21A-74920E1C5964}"/>
              </a:ext>
            </a:extLst>
          </p:cNvPr>
          <p:cNvSpPr>
            <a:spLocks noGrp="1"/>
          </p:cNvSpPr>
          <p:nvPr/>
        </p:nvSpPr>
        <p:spPr>
          <a:xfrm>
            <a:off x="201168" y="9158554"/>
            <a:ext cx="210312" cy="10972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sz="650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9</a:t>
            </a:r>
            <a:endParaRPr sz="650"/>
          </a:p>
        </p:txBody>
      </p:sp>
      <p:sp>
        <p:nvSpPr>
          <p:cNvPr id="114" name="Text 107">
            <a:extLst>
              <a:ext uri="{FF2B5EF4-FFF2-40B4-BE49-F238E27FC236}">
                <a16:creationId xmlns:a16="http://schemas.microsoft.com/office/drawing/2014/main" id="{0955FA44-1F01-4217-BF1C-C7D4059624C5}"/>
              </a:ext>
            </a:extLst>
          </p:cNvPr>
          <p:cNvSpPr>
            <a:spLocks noGrp="1"/>
          </p:cNvSpPr>
          <p:nvPr/>
        </p:nvSpPr>
        <p:spPr>
          <a:xfrm>
            <a:off x="457200" y="9083216"/>
            <a:ext cx="3767328" cy="13716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  <a:defRPr>
                <a:latin typeface="Arial"/>
                <a:ea typeface="Arial"/>
                <a:cs typeface="Arial"/>
              </a:defRPr>
            </a:pPr>
            <a:r>
              <a:rPr sz="800" b="1">
                <a:solidFill>
                  <a:srgbClr val="D71920"/>
                </a:solidFill>
                <a:latin typeface="Arial"/>
                <a:ea typeface="Arial"/>
                <a:cs typeface="Arial"/>
              </a:rPr>
              <a:t>CÔNG TY KONAN CHEMICAL</a:t>
            </a:r>
            <a:endParaRPr sz="800"/>
          </a:p>
        </p:txBody>
      </p:sp>
      <p:sp>
        <p:nvSpPr>
          <p:cNvPr id="115" name="Text 108">
            <a:extLst>
              <a:ext uri="{FF2B5EF4-FFF2-40B4-BE49-F238E27FC236}">
                <a16:creationId xmlns:a16="http://schemas.microsoft.com/office/drawing/2014/main" id="{2DDB69A3-0928-445F-A7E0-45AF4A08B4F8}"/>
              </a:ext>
            </a:extLst>
          </p:cNvPr>
          <p:cNvSpPr>
            <a:spLocks noGrp="1"/>
          </p:cNvSpPr>
          <p:nvPr/>
        </p:nvSpPr>
        <p:spPr>
          <a:xfrm>
            <a:off x="457200" y="9220376"/>
            <a:ext cx="3767328" cy="1005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600" b="1">
                <a:solidFill>
                  <a:srgbClr val="061B55"/>
                </a:solidFill>
                <a:latin typeface="Meiryo"/>
                <a:ea typeface="Meiryo"/>
                <a:cs typeface="Meiryo"/>
              </a:rPr>
              <a:t>KONAN CHEMICAL MANUFACTURING CO., LTD.</a:t>
            </a:r>
            <a:endParaRPr sz="600"/>
          </a:p>
        </p:txBody>
      </p:sp>
      <p:sp>
        <p:nvSpPr>
          <p:cNvPr id="116" name="Text 109">
            <a:extLst>
              <a:ext uri="{FF2B5EF4-FFF2-40B4-BE49-F238E27FC236}">
                <a16:creationId xmlns:a16="http://schemas.microsoft.com/office/drawing/2014/main" id="{E062A200-BB5D-4C43-936C-C0FC59B380E4}"/>
              </a:ext>
            </a:extLst>
          </p:cNvPr>
          <p:cNvSpPr>
            <a:spLocks noGrp="1"/>
          </p:cNvSpPr>
          <p:nvPr/>
        </p:nvSpPr>
        <p:spPr>
          <a:xfrm>
            <a:off x="228600" y="9292638"/>
            <a:ext cx="4169664" cy="23774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  <a:defRPr sz="525">
                <a:latin typeface="Arial"/>
                <a:ea typeface="Arial"/>
                <a:cs typeface="Arial"/>
              </a:defRPr>
            </a:pP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Sản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phẩm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chính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: Thành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phần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chức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năng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từ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tảo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biển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,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dùng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làm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nguyên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liệu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thực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phẩm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bổ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sung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và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thực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phẩm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bảo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vệ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sức</a:t>
            </a:r>
            <a:r>
              <a:rPr sz="525" b="1">
                <a:solidFill>
                  <a:srgbClr val="061B55"/>
                </a:solidFill>
                <a:latin typeface="Arial"/>
                <a:ea typeface="Arial"/>
                <a:cs typeface="Arial"/>
              </a:rPr>
              <a:t> </a:t>
            </a:r>
            <a:r>
              <a:rPr sz="525" b="1" err="1">
                <a:solidFill>
                  <a:srgbClr val="061B55"/>
                </a:solidFill>
                <a:latin typeface="Arial"/>
                <a:ea typeface="Arial"/>
                <a:cs typeface="Arial"/>
              </a:rPr>
              <a:t>khỏe</a:t>
            </a:r>
            <a:endParaRPr sz="700"/>
          </a:p>
        </p:txBody>
      </p:sp>
      <p:sp>
        <p:nvSpPr>
          <p:cNvPr id="117" name="Text 110">
            <a:extLst>
              <a:ext uri="{FF2B5EF4-FFF2-40B4-BE49-F238E27FC236}">
                <a16:creationId xmlns:a16="http://schemas.microsoft.com/office/drawing/2014/main" id="{E456E25B-7E48-460C-9311-7A0A56ACE4BF}"/>
              </a:ext>
            </a:extLst>
          </p:cNvPr>
          <p:cNvSpPr>
            <a:spLocks noGrp="1"/>
          </p:cNvSpPr>
          <p:nvPr/>
        </p:nvSpPr>
        <p:spPr>
          <a:xfrm>
            <a:off x="219456" y="9509760"/>
            <a:ext cx="4215384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>
              <a:defRPr sz="510">
                <a:latin typeface="Arial"/>
                <a:ea typeface="Arial"/>
                <a:cs typeface="Arial"/>
              </a:defRPr>
            </a:pP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Thế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mạnh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: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Ứng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dụng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7030A0"/>
                </a:solidFill>
                <a:latin typeface="Arial"/>
                <a:ea typeface="Arial"/>
                <a:cs typeface="Arial"/>
              </a:rPr>
              <a:t>công</a:t>
            </a:r>
            <a:r>
              <a:rPr sz="530" b="1">
                <a:solidFill>
                  <a:srgbClr val="7030A0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7030A0"/>
                </a:solidFill>
                <a:latin typeface="Arial"/>
                <a:ea typeface="Arial"/>
                <a:cs typeface="Arial"/>
              </a:rPr>
              <a:t>nghệ</a:t>
            </a:r>
            <a:r>
              <a:rPr sz="530" b="1">
                <a:solidFill>
                  <a:srgbClr val="7030A0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7030A0"/>
                </a:solidFill>
                <a:latin typeface="Arial"/>
                <a:ea typeface="Arial"/>
                <a:cs typeface="Arial"/>
              </a:rPr>
              <a:t>tinh</a:t>
            </a:r>
            <a:r>
              <a:rPr sz="530" b="1">
                <a:solidFill>
                  <a:srgbClr val="7030A0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7030A0"/>
                </a:solidFill>
                <a:latin typeface="Arial"/>
                <a:ea typeface="Arial"/>
                <a:cs typeface="Arial"/>
              </a:rPr>
              <a:t>chế</a:t>
            </a:r>
            <a:r>
              <a:rPr sz="530" b="1">
                <a:solidFill>
                  <a:srgbClr val="7030A0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7030A0"/>
                </a:solidFill>
                <a:latin typeface="Arial"/>
                <a:ea typeface="Arial"/>
                <a:cs typeface="Arial"/>
              </a:rPr>
              <a:t>hóa</a:t>
            </a:r>
            <a:r>
              <a:rPr sz="530" b="1">
                <a:solidFill>
                  <a:srgbClr val="7030A0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7030A0"/>
                </a:solidFill>
                <a:latin typeface="Arial"/>
                <a:ea typeface="Arial"/>
                <a:cs typeface="Arial"/>
              </a:rPr>
              <a:t>học</a:t>
            </a:r>
            <a:r>
              <a:rPr sz="530" b="1">
                <a:solidFill>
                  <a:srgbClr val="7030A0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7030A0"/>
                </a:solidFill>
                <a:latin typeface="Arial"/>
                <a:ea typeface="Arial"/>
                <a:cs typeface="Arial"/>
              </a:rPr>
              <a:t>lâu</a:t>
            </a:r>
            <a:r>
              <a:rPr sz="530" b="1">
                <a:solidFill>
                  <a:srgbClr val="7030A0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7030A0"/>
                </a:solidFill>
                <a:latin typeface="Arial"/>
                <a:ea typeface="Arial"/>
                <a:cs typeface="Arial"/>
              </a:rPr>
              <a:t>năm</a:t>
            </a:r>
            <a:r>
              <a:rPr sz="530" b="1">
                <a:solidFill>
                  <a:srgbClr val="7030A0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để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cung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cấp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nguyên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liệu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thực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phẩm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bổ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sung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từ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tảo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biển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do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công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ty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tự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phát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triển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,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với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dữ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liệu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về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hỗ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trợ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duy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trì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sức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khỏe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mạch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máu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,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cải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thiện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hệ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vi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sinh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đường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ruột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và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tác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dụng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kháng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virus. </a:t>
            </a:r>
            <a:r>
              <a:rPr sz="530" b="1">
                <a:solidFill>
                  <a:srgbClr val="7030A0"/>
                </a:solidFill>
                <a:latin typeface="Arial"/>
                <a:ea typeface="Arial"/>
                <a:cs typeface="Arial"/>
              </a:rPr>
              <a:t>Thông </a:t>
            </a:r>
            <a:r>
              <a:rPr sz="530" b="1" err="1">
                <a:solidFill>
                  <a:srgbClr val="7030A0"/>
                </a:solidFill>
                <a:latin typeface="Arial"/>
                <a:ea typeface="Arial"/>
                <a:cs typeface="Arial"/>
              </a:rPr>
              <a:t>báo</a:t>
            </a:r>
            <a:r>
              <a:rPr sz="530" b="1">
                <a:solidFill>
                  <a:srgbClr val="7030A0"/>
                </a:solidFill>
                <a:latin typeface="Arial"/>
                <a:ea typeface="Arial"/>
                <a:cs typeface="Arial"/>
              </a:rPr>
              <a:t> NDI </a:t>
            </a:r>
            <a:r>
              <a:rPr sz="530" b="1" err="1">
                <a:solidFill>
                  <a:srgbClr val="7030A0"/>
                </a:solidFill>
                <a:latin typeface="Arial"/>
                <a:ea typeface="Arial"/>
                <a:cs typeface="Arial"/>
              </a:rPr>
              <a:t>về</a:t>
            </a:r>
            <a:r>
              <a:rPr sz="530" b="1">
                <a:solidFill>
                  <a:srgbClr val="7030A0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7030A0"/>
                </a:solidFill>
                <a:latin typeface="Arial"/>
                <a:ea typeface="Arial"/>
                <a:cs typeface="Arial"/>
              </a:rPr>
              <a:t>thành</a:t>
            </a:r>
            <a:r>
              <a:rPr sz="530" b="1">
                <a:solidFill>
                  <a:srgbClr val="7030A0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7030A0"/>
                </a:solidFill>
                <a:latin typeface="Arial"/>
                <a:ea typeface="Arial"/>
                <a:cs typeface="Arial"/>
              </a:rPr>
              <a:t>phần</a:t>
            </a:r>
            <a:r>
              <a:rPr sz="530" b="1">
                <a:solidFill>
                  <a:srgbClr val="7030A0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7030A0"/>
                </a:solidFill>
                <a:latin typeface="Arial"/>
                <a:ea typeface="Arial"/>
                <a:cs typeface="Arial"/>
              </a:rPr>
              <a:t>dinh</a:t>
            </a:r>
            <a:r>
              <a:rPr sz="530" b="1">
                <a:solidFill>
                  <a:srgbClr val="7030A0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7030A0"/>
                </a:solidFill>
                <a:latin typeface="Arial"/>
                <a:ea typeface="Arial"/>
                <a:cs typeface="Arial"/>
              </a:rPr>
              <a:t>dưỡng</a:t>
            </a:r>
            <a:r>
              <a:rPr sz="530" b="1">
                <a:solidFill>
                  <a:srgbClr val="7030A0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7030A0"/>
                </a:solidFill>
                <a:latin typeface="Arial"/>
                <a:ea typeface="Arial"/>
                <a:cs typeface="Arial"/>
              </a:rPr>
              <a:t>mới</a:t>
            </a:r>
            <a:r>
              <a:rPr sz="530" b="1">
                <a:solidFill>
                  <a:srgbClr val="7030A0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7030A0"/>
                </a:solidFill>
                <a:latin typeface="Arial"/>
                <a:ea typeface="Arial"/>
                <a:cs typeface="Arial"/>
              </a:rPr>
              <a:t>đã</a:t>
            </a:r>
            <a:r>
              <a:rPr sz="530" b="1">
                <a:solidFill>
                  <a:srgbClr val="7030A0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7030A0"/>
                </a:solidFill>
                <a:latin typeface="Arial"/>
                <a:ea typeface="Arial"/>
                <a:cs typeface="Arial"/>
              </a:rPr>
              <a:t>được</a:t>
            </a:r>
            <a:r>
              <a:rPr sz="530" b="1">
                <a:solidFill>
                  <a:srgbClr val="7030A0"/>
                </a:solidFill>
                <a:latin typeface="Arial"/>
                <a:ea typeface="Arial"/>
                <a:cs typeface="Arial"/>
              </a:rPr>
              <a:t> FDA Hoa </a:t>
            </a:r>
            <a:r>
              <a:rPr sz="530" b="1" err="1">
                <a:solidFill>
                  <a:srgbClr val="7030A0"/>
                </a:solidFill>
                <a:latin typeface="Arial"/>
                <a:ea typeface="Arial"/>
                <a:cs typeface="Arial"/>
              </a:rPr>
              <a:t>Kỳ</a:t>
            </a:r>
            <a:r>
              <a:rPr sz="530" b="1">
                <a:solidFill>
                  <a:srgbClr val="7030A0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7030A0"/>
                </a:solidFill>
                <a:latin typeface="Arial"/>
                <a:ea typeface="Arial"/>
                <a:cs typeface="Arial"/>
              </a:rPr>
              <a:t>tiếp</a:t>
            </a:r>
            <a:r>
              <a:rPr sz="530" b="1">
                <a:solidFill>
                  <a:srgbClr val="7030A0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7030A0"/>
                </a:solidFill>
                <a:latin typeface="Arial"/>
                <a:ea typeface="Arial"/>
                <a:cs typeface="Arial"/>
              </a:rPr>
              <a:t>nhận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. Công ty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có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kinh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nghiệm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7030A0"/>
                </a:solidFill>
                <a:latin typeface="Arial"/>
                <a:ea typeface="Arial"/>
                <a:cs typeface="Arial"/>
              </a:rPr>
              <a:t>xuất</a:t>
            </a:r>
            <a:r>
              <a:rPr sz="530" b="1">
                <a:solidFill>
                  <a:srgbClr val="7030A0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7030A0"/>
                </a:solidFill>
                <a:latin typeface="Arial"/>
                <a:ea typeface="Arial"/>
                <a:cs typeface="Arial"/>
              </a:rPr>
              <a:t>khẩu</a:t>
            </a:r>
            <a:r>
              <a:rPr sz="530" b="1">
                <a:solidFill>
                  <a:srgbClr val="7030A0"/>
                </a:solidFill>
                <a:latin typeface="Arial"/>
                <a:ea typeface="Arial"/>
                <a:cs typeface="Arial"/>
              </a:rPr>
              <a:t> sang </a:t>
            </a:r>
            <a:r>
              <a:rPr sz="530" b="1" err="1">
                <a:solidFill>
                  <a:srgbClr val="7030A0"/>
                </a:solidFill>
                <a:latin typeface="Arial"/>
                <a:ea typeface="Arial"/>
                <a:cs typeface="Arial"/>
              </a:rPr>
              <a:t>Âu</a:t>
            </a:r>
            <a:r>
              <a:rPr sz="530" b="1">
                <a:solidFill>
                  <a:srgbClr val="7030A0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7030A0"/>
                </a:solidFill>
                <a:latin typeface="Arial"/>
                <a:ea typeface="Arial"/>
                <a:cs typeface="Arial"/>
              </a:rPr>
              <a:t>Mỹ</a:t>
            </a:r>
            <a:r>
              <a:rPr sz="530" b="1">
                <a:solidFill>
                  <a:srgbClr val="7030A0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7030A0"/>
                </a:solidFill>
                <a:latin typeface="Arial"/>
                <a:ea typeface="Arial"/>
                <a:cs typeface="Arial"/>
              </a:rPr>
              <a:t>và</a:t>
            </a:r>
            <a:r>
              <a:rPr sz="530" b="1">
                <a:solidFill>
                  <a:srgbClr val="7030A0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7030A0"/>
                </a:solidFill>
                <a:latin typeface="Arial"/>
                <a:ea typeface="Arial"/>
                <a:cs typeface="Arial"/>
              </a:rPr>
              <a:t>châu</a:t>
            </a:r>
            <a:r>
              <a:rPr sz="530" b="1">
                <a:solidFill>
                  <a:srgbClr val="7030A0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7030A0"/>
                </a:solidFill>
                <a:latin typeface="Arial"/>
                <a:ea typeface="Arial"/>
                <a:cs typeface="Arial"/>
              </a:rPr>
              <a:t>Đại</a:t>
            </a:r>
            <a:r>
              <a:rPr sz="530" b="1">
                <a:solidFill>
                  <a:srgbClr val="7030A0"/>
                </a:solidFill>
                <a:latin typeface="Arial"/>
                <a:ea typeface="Arial"/>
                <a:cs typeface="Arial"/>
              </a:rPr>
              <a:t> Dương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,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là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đối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tác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đáng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tin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cậy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trong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cung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cấp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nguyên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liệu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B2B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và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gia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</a:t>
            </a:r>
            <a:r>
              <a:rPr sz="530" b="1" err="1">
                <a:solidFill>
                  <a:srgbClr val="263A53"/>
                </a:solidFill>
                <a:latin typeface="Arial"/>
                <a:ea typeface="Arial"/>
                <a:cs typeface="Arial"/>
              </a:rPr>
              <a:t>công</a:t>
            </a:r>
            <a:r>
              <a:rPr sz="530" b="1">
                <a:solidFill>
                  <a:srgbClr val="263A53"/>
                </a:solidFill>
                <a:latin typeface="Arial"/>
                <a:ea typeface="Arial"/>
                <a:cs typeface="Arial"/>
              </a:rPr>
              <a:t> OEM.</a:t>
            </a:r>
            <a:endParaRPr sz="530">
              <a:solidFill>
                <a:srgbClr val="061B55"/>
              </a:solidFill>
              <a:latin typeface="Meiryo"/>
              <a:ea typeface="Meiryo"/>
              <a:cs typeface="Meiryo"/>
            </a:endParaRPr>
          </a:p>
        </p:txBody>
      </p:sp>
      <p:sp>
        <p:nvSpPr>
          <p:cNvPr id="135" name="Shape 128">
            <a:extLst>
              <a:ext uri="{FF2B5EF4-FFF2-40B4-BE49-F238E27FC236}">
                <a16:creationId xmlns:a16="http://schemas.microsoft.com/office/drawing/2014/main" id="{1B19C519-8519-41D0-B6D1-6D58D8B36A67}"/>
              </a:ext>
            </a:extLst>
          </p:cNvPr>
          <p:cNvSpPr>
            <a:spLocks noGrp="1"/>
          </p:cNvSpPr>
          <p:nvPr/>
        </p:nvSpPr>
        <p:spPr>
          <a:xfrm>
            <a:off x="5166360" y="3218688"/>
            <a:ext cx="2240280" cy="6291072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 w="12700">
            <a:solidFill>
              <a:srgbClr val="9AB4D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6" name="Shape 129">
            <a:extLst>
              <a:ext uri="{FF2B5EF4-FFF2-40B4-BE49-F238E27FC236}">
                <a16:creationId xmlns:a16="http://schemas.microsoft.com/office/drawing/2014/main" id="{B368E034-FA70-4927-9511-A05B7D209FE5}"/>
              </a:ext>
            </a:extLst>
          </p:cNvPr>
          <p:cNvSpPr>
            <a:spLocks noGrp="1"/>
          </p:cNvSpPr>
          <p:nvPr/>
        </p:nvSpPr>
        <p:spPr>
          <a:xfrm>
            <a:off x="5367528" y="3419856"/>
            <a:ext cx="1828800" cy="347472"/>
          </a:xfrm>
          <a:prstGeom prst="roundRect">
            <a:avLst>
              <a:gd name="adj" fmla="val 47368"/>
            </a:avLst>
          </a:prstGeom>
          <a:solidFill>
            <a:srgbClr val="082C70"/>
          </a:solidFill>
          <a:ln w="12700">
            <a:solidFill>
              <a:srgbClr val="082C7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7" name="Text 130">
            <a:extLst>
              <a:ext uri="{FF2B5EF4-FFF2-40B4-BE49-F238E27FC236}">
                <a16:creationId xmlns:a16="http://schemas.microsoft.com/office/drawing/2014/main" id="{CDE80671-1B7A-4583-8571-5BBE67CEF101}"/>
              </a:ext>
            </a:extLst>
          </p:cNvPr>
          <p:cNvSpPr>
            <a:spLocks noGrp="1"/>
          </p:cNvSpPr>
          <p:nvPr/>
        </p:nvSpPr>
        <p:spPr>
          <a:xfrm>
            <a:off x="5367528" y="3447288"/>
            <a:ext cx="1828800" cy="32004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  <a:defRPr sz="975"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LỊCH TRÌNH SỰ KIỆN</a:t>
            </a:r>
            <a:endParaRPr sz="1100"/>
          </a:p>
        </p:txBody>
      </p:sp>
      <p:sp>
        <p:nvSpPr>
          <p:cNvPr id="138" name="Shape 131">
            <a:extLst>
              <a:ext uri="{FF2B5EF4-FFF2-40B4-BE49-F238E27FC236}">
                <a16:creationId xmlns:a16="http://schemas.microsoft.com/office/drawing/2014/main" id="{0EAC5BBE-6DF5-4995-A8FF-0C3A8E808E9A}"/>
              </a:ext>
            </a:extLst>
          </p:cNvPr>
          <p:cNvSpPr>
            <a:spLocks noGrp="1"/>
          </p:cNvSpPr>
          <p:nvPr/>
        </p:nvSpPr>
        <p:spPr>
          <a:xfrm>
            <a:off x="5367528" y="4108450"/>
            <a:ext cx="0" cy="4898390"/>
          </a:xfrm>
          <a:prstGeom prst="line">
            <a:avLst/>
          </a:prstGeom>
          <a:noFill/>
          <a:ln w="12700">
            <a:solidFill>
              <a:srgbClr val="8FB3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9" name="Shape 132">
            <a:extLst>
              <a:ext uri="{FF2B5EF4-FFF2-40B4-BE49-F238E27FC236}">
                <a16:creationId xmlns:a16="http://schemas.microsoft.com/office/drawing/2014/main" id="{08CF939C-8917-4661-9644-6D24EE5C4B0A}"/>
              </a:ext>
            </a:extLst>
          </p:cNvPr>
          <p:cNvSpPr>
            <a:spLocks noGrp="1"/>
          </p:cNvSpPr>
          <p:nvPr/>
        </p:nvSpPr>
        <p:spPr>
          <a:xfrm>
            <a:off x="5323586" y="4210309"/>
            <a:ext cx="91440" cy="914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B8F8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1" name="Shape 134">
            <a:extLst>
              <a:ext uri="{FF2B5EF4-FFF2-40B4-BE49-F238E27FC236}">
                <a16:creationId xmlns:a16="http://schemas.microsoft.com/office/drawing/2014/main" id="{95744CA7-2C75-45F8-9C02-5B0E9547B2C2}"/>
              </a:ext>
            </a:extLst>
          </p:cNvPr>
          <p:cNvSpPr>
            <a:spLocks noGrp="1"/>
          </p:cNvSpPr>
          <p:nvPr/>
        </p:nvSpPr>
        <p:spPr>
          <a:xfrm>
            <a:off x="5769864" y="3977640"/>
            <a:ext cx="1554480" cy="540000"/>
          </a:xfrm>
          <a:prstGeom prst="roundRect">
            <a:avLst>
              <a:gd name="adj" fmla="val 14894"/>
            </a:avLst>
          </a:prstGeom>
          <a:solidFill>
            <a:srgbClr val="FFFFFF"/>
          </a:solidFill>
          <a:ln w="12700">
            <a:solidFill>
              <a:srgbClr val="DFE6F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2" name="Shape 135">
            <a:extLst>
              <a:ext uri="{FF2B5EF4-FFF2-40B4-BE49-F238E27FC236}">
                <a16:creationId xmlns:a16="http://schemas.microsoft.com/office/drawing/2014/main" id="{9B0E8868-3102-495A-A7F7-5034B43EC7F6}"/>
              </a:ext>
            </a:extLst>
          </p:cNvPr>
          <p:cNvSpPr>
            <a:spLocks noGrp="1"/>
          </p:cNvSpPr>
          <p:nvPr/>
        </p:nvSpPr>
        <p:spPr>
          <a:xfrm>
            <a:off x="5879592" y="4051871"/>
            <a:ext cx="713232" cy="146304"/>
          </a:xfrm>
          <a:prstGeom prst="roundRect">
            <a:avLst>
              <a:gd name="adj" fmla="val 112500"/>
            </a:avLst>
          </a:prstGeom>
          <a:solidFill>
            <a:srgbClr val="0B8F8C"/>
          </a:solidFill>
          <a:ln w="12700">
            <a:solidFill>
              <a:srgbClr val="0B8F8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3" name="Text 136">
            <a:extLst>
              <a:ext uri="{FF2B5EF4-FFF2-40B4-BE49-F238E27FC236}">
                <a16:creationId xmlns:a16="http://schemas.microsoft.com/office/drawing/2014/main" id="{73770B66-4E81-4A5C-BD08-6F631D389982}"/>
              </a:ext>
            </a:extLst>
          </p:cNvPr>
          <p:cNvSpPr>
            <a:spLocks noGrp="1"/>
          </p:cNvSpPr>
          <p:nvPr/>
        </p:nvSpPr>
        <p:spPr>
          <a:xfrm>
            <a:off x="5879592" y="4078224"/>
            <a:ext cx="713232" cy="11887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sz="700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09:30 - 10:00</a:t>
            </a:r>
            <a:endParaRPr sz="700">
              <a:latin typeface="Meiryo"/>
              <a:ea typeface="Meiryo"/>
              <a:cs typeface="Meiryo"/>
            </a:endParaRPr>
          </a:p>
        </p:txBody>
      </p:sp>
      <p:sp>
        <p:nvSpPr>
          <p:cNvPr id="144" name="Text 137">
            <a:extLst>
              <a:ext uri="{FF2B5EF4-FFF2-40B4-BE49-F238E27FC236}">
                <a16:creationId xmlns:a16="http://schemas.microsoft.com/office/drawing/2014/main" id="{B4C72D27-86A6-4C6C-9525-62E82C92192C}"/>
              </a:ext>
            </a:extLst>
          </p:cNvPr>
          <p:cNvSpPr>
            <a:spLocks noGrp="1"/>
          </p:cNvSpPr>
          <p:nvPr/>
        </p:nvSpPr>
        <p:spPr>
          <a:xfrm>
            <a:off x="5879592" y="4256249"/>
            <a:ext cx="1582186" cy="1097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>
              <a:buNone/>
              <a:defRPr sz="788">
                <a:latin typeface="Arial"/>
                <a:ea typeface="Arial"/>
                <a:cs typeface="Arial"/>
              </a:defRPr>
            </a:pPr>
            <a:r>
              <a:rPr sz="800" b="1" err="1">
                <a:solidFill>
                  <a:srgbClr val="0B8F8C"/>
                </a:solidFill>
                <a:latin typeface="Arial"/>
                <a:ea typeface="Arial"/>
                <a:cs typeface="Arial"/>
              </a:rPr>
              <a:t>Lễ</a:t>
            </a:r>
            <a:r>
              <a:rPr sz="800" b="1">
                <a:solidFill>
                  <a:srgbClr val="0B8F8C"/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err="1">
                <a:solidFill>
                  <a:srgbClr val="0B8F8C"/>
                </a:solidFill>
                <a:latin typeface="Arial"/>
                <a:ea typeface="Arial"/>
                <a:cs typeface="Arial"/>
              </a:rPr>
              <a:t>khai</a:t>
            </a:r>
            <a:r>
              <a:rPr sz="800" b="1">
                <a:solidFill>
                  <a:srgbClr val="0B8F8C"/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err="1">
                <a:solidFill>
                  <a:srgbClr val="0B8F8C"/>
                </a:solidFill>
                <a:latin typeface="Arial"/>
                <a:ea typeface="Arial"/>
                <a:cs typeface="Arial"/>
              </a:rPr>
              <a:t>mạc</a:t>
            </a:r>
            <a:endParaRPr sz="800" b="1">
              <a:solidFill>
                <a:srgbClr val="0B8F8C"/>
              </a:solidFill>
            </a:endParaRPr>
          </a:p>
        </p:txBody>
      </p:sp>
      <p:sp>
        <p:nvSpPr>
          <p:cNvPr id="145" name="Shape 138">
            <a:extLst>
              <a:ext uri="{FF2B5EF4-FFF2-40B4-BE49-F238E27FC236}">
                <a16:creationId xmlns:a16="http://schemas.microsoft.com/office/drawing/2014/main" id="{ED7D593A-24F7-43C1-86C6-A274B2CBA2D2}"/>
              </a:ext>
            </a:extLst>
          </p:cNvPr>
          <p:cNvSpPr>
            <a:spLocks noGrp="1"/>
          </p:cNvSpPr>
          <p:nvPr/>
        </p:nvSpPr>
        <p:spPr>
          <a:xfrm>
            <a:off x="5321808" y="4850043"/>
            <a:ext cx="91440" cy="914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75CB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6" name="Text 139">
            <a:extLst>
              <a:ext uri="{FF2B5EF4-FFF2-40B4-BE49-F238E27FC236}">
                <a16:creationId xmlns:a16="http://schemas.microsoft.com/office/drawing/2014/main" id="{2C2ED976-CF95-46B5-9617-4F6CF430F403}"/>
              </a:ext>
            </a:extLst>
          </p:cNvPr>
          <p:cNvSpPr>
            <a:spLocks noGrp="1"/>
          </p:cNvSpPr>
          <p:nvPr/>
        </p:nvSpPr>
        <p:spPr>
          <a:xfrm>
            <a:off x="5440680" y="4800600"/>
            <a:ext cx="228600" cy="20116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sz="1300" b="1">
                <a:solidFill>
                  <a:srgbClr val="075CB4"/>
                </a:solidFill>
                <a:latin typeface="Meiryo"/>
                <a:ea typeface="Meiryo"/>
                <a:cs typeface="Meiryo"/>
              </a:rPr>
              <a:t>👥</a:t>
            </a:r>
            <a:endParaRPr sz="1300"/>
          </a:p>
        </p:txBody>
      </p:sp>
      <p:sp>
        <p:nvSpPr>
          <p:cNvPr id="147" name="Shape 140">
            <a:extLst>
              <a:ext uri="{FF2B5EF4-FFF2-40B4-BE49-F238E27FC236}">
                <a16:creationId xmlns:a16="http://schemas.microsoft.com/office/drawing/2014/main" id="{32EE6501-06B0-46BA-8FA2-5DB3613B3322}"/>
              </a:ext>
            </a:extLst>
          </p:cNvPr>
          <p:cNvSpPr>
            <a:spLocks noGrp="1"/>
          </p:cNvSpPr>
          <p:nvPr/>
        </p:nvSpPr>
        <p:spPr>
          <a:xfrm>
            <a:off x="5769864" y="4617720"/>
            <a:ext cx="1554480" cy="540000"/>
          </a:xfrm>
          <a:prstGeom prst="roundRect">
            <a:avLst>
              <a:gd name="adj" fmla="val 14894"/>
            </a:avLst>
          </a:prstGeom>
          <a:solidFill>
            <a:srgbClr val="FFFFFF"/>
          </a:solidFill>
          <a:ln w="12700">
            <a:solidFill>
              <a:srgbClr val="DFE6F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0" name="Text 143">
            <a:extLst>
              <a:ext uri="{FF2B5EF4-FFF2-40B4-BE49-F238E27FC236}">
                <a16:creationId xmlns:a16="http://schemas.microsoft.com/office/drawing/2014/main" id="{FF6AE91D-2354-4539-8458-423C141C25A5}"/>
              </a:ext>
            </a:extLst>
          </p:cNvPr>
          <p:cNvSpPr>
            <a:spLocks noGrp="1"/>
          </p:cNvSpPr>
          <p:nvPr/>
        </p:nvSpPr>
        <p:spPr>
          <a:xfrm>
            <a:off x="5879592" y="4892040"/>
            <a:ext cx="1582186" cy="1097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>
              <a:buNone/>
              <a:defRPr sz="765">
                <a:latin typeface="Arial"/>
                <a:ea typeface="Arial"/>
                <a:cs typeface="Arial"/>
              </a:defRPr>
            </a:pPr>
            <a:r>
              <a:rPr sz="800" b="1" err="1">
                <a:solidFill>
                  <a:srgbClr val="075CB4"/>
                </a:solidFill>
                <a:latin typeface="Arial"/>
                <a:ea typeface="Arial"/>
                <a:cs typeface="Arial"/>
              </a:rPr>
              <a:t>Phiên</a:t>
            </a:r>
            <a:r>
              <a:rPr sz="800" b="1">
                <a:solidFill>
                  <a:srgbClr val="075CB4"/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err="1">
                <a:solidFill>
                  <a:srgbClr val="075CB4"/>
                </a:solidFill>
                <a:latin typeface="Arial"/>
                <a:ea typeface="Arial"/>
                <a:cs typeface="Arial"/>
              </a:rPr>
              <a:t>giao</a:t>
            </a:r>
            <a:r>
              <a:rPr sz="800" b="1">
                <a:solidFill>
                  <a:srgbClr val="075CB4"/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err="1">
                <a:solidFill>
                  <a:srgbClr val="075CB4"/>
                </a:solidFill>
                <a:latin typeface="Arial"/>
                <a:ea typeface="Arial"/>
                <a:cs typeface="Arial"/>
              </a:rPr>
              <a:t>thương</a:t>
            </a:r>
            <a:r>
              <a:rPr sz="800" b="1">
                <a:solidFill>
                  <a:srgbClr val="075CB4"/>
                </a:solidFill>
                <a:latin typeface="Arial"/>
                <a:ea typeface="Arial"/>
                <a:cs typeface="Arial"/>
              </a:rPr>
              <a:t> 1</a:t>
            </a:r>
            <a:endParaRPr sz="800"/>
          </a:p>
        </p:txBody>
      </p:sp>
      <p:sp>
        <p:nvSpPr>
          <p:cNvPr id="151" name="Shape 144">
            <a:extLst>
              <a:ext uri="{FF2B5EF4-FFF2-40B4-BE49-F238E27FC236}">
                <a16:creationId xmlns:a16="http://schemas.microsoft.com/office/drawing/2014/main" id="{C6EB1EB6-BC4B-424A-A579-5B84C45460AD}"/>
              </a:ext>
            </a:extLst>
          </p:cNvPr>
          <p:cNvSpPr>
            <a:spLocks noGrp="1"/>
          </p:cNvSpPr>
          <p:nvPr/>
        </p:nvSpPr>
        <p:spPr>
          <a:xfrm>
            <a:off x="5312664" y="5515244"/>
            <a:ext cx="91440" cy="914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75CB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2" name="Text 145">
            <a:extLst>
              <a:ext uri="{FF2B5EF4-FFF2-40B4-BE49-F238E27FC236}">
                <a16:creationId xmlns:a16="http://schemas.microsoft.com/office/drawing/2014/main" id="{89F75EAC-1F93-486E-B028-532CB6A1980B}"/>
              </a:ext>
            </a:extLst>
          </p:cNvPr>
          <p:cNvSpPr>
            <a:spLocks noGrp="1"/>
          </p:cNvSpPr>
          <p:nvPr/>
        </p:nvSpPr>
        <p:spPr>
          <a:xfrm>
            <a:off x="5440680" y="5440680"/>
            <a:ext cx="228600" cy="20116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sz="1300" b="1">
                <a:solidFill>
                  <a:srgbClr val="075CB4"/>
                </a:solidFill>
                <a:latin typeface="Meiryo"/>
                <a:ea typeface="Meiryo"/>
                <a:cs typeface="Meiryo"/>
              </a:rPr>
              <a:t>👥</a:t>
            </a:r>
            <a:endParaRPr sz="1300"/>
          </a:p>
        </p:txBody>
      </p:sp>
      <p:sp>
        <p:nvSpPr>
          <p:cNvPr id="153" name="Shape 146">
            <a:extLst>
              <a:ext uri="{FF2B5EF4-FFF2-40B4-BE49-F238E27FC236}">
                <a16:creationId xmlns:a16="http://schemas.microsoft.com/office/drawing/2014/main" id="{6E4CD65B-9D7E-4430-84A8-CD1E8463BD1C}"/>
              </a:ext>
            </a:extLst>
          </p:cNvPr>
          <p:cNvSpPr>
            <a:spLocks noGrp="1"/>
          </p:cNvSpPr>
          <p:nvPr/>
        </p:nvSpPr>
        <p:spPr>
          <a:xfrm>
            <a:off x="5769864" y="5257800"/>
            <a:ext cx="1554480" cy="540000"/>
          </a:xfrm>
          <a:prstGeom prst="roundRect">
            <a:avLst>
              <a:gd name="adj" fmla="val 14894"/>
            </a:avLst>
          </a:prstGeom>
          <a:solidFill>
            <a:srgbClr val="FFFFFF"/>
          </a:solidFill>
          <a:ln w="12700">
            <a:solidFill>
              <a:srgbClr val="DFE6F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4" name="Shape 147">
            <a:extLst>
              <a:ext uri="{FF2B5EF4-FFF2-40B4-BE49-F238E27FC236}">
                <a16:creationId xmlns:a16="http://schemas.microsoft.com/office/drawing/2014/main" id="{2AB895C5-B379-4381-B6C2-54474DC0032B}"/>
              </a:ext>
            </a:extLst>
          </p:cNvPr>
          <p:cNvSpPr>
            <a:spLocks noGrp="1"/>
          </p:cNvSpPr>
          <p:nvPr/>
        </p:nvSpPr>
        <p:spPr>
          <a:xfrm>
            <a:off x="5879592" y="5330952"/>
            <a:ext cx="713232" cy="146304"/>
          </a:xfrm>
          <a:prstGeom prst="roundRect">
            <a:avLst>
              <a:gd name="adj" fmla="val 112500"/>
            </a:avLst>
          </a:prstGeom>
          <a:solidFill>
            <a:srgbClr val="075CB4"/>
          </a:solidFill>
          <a:ln w="12700">
            <a:solidFill>
              <a:srgbClr val="075CB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5" name="Text 148">
            <a:extLst>
              <a:ext uri="{FF2B5EF4-FFF2-40B4-BE49-F238E27FC236}">
                <a16:creationId xmlns:a16="http://schemas.microsoft.com/office/drawing/2014/main" id="{96C1389E-BCAC-431E-B06F-C85EC2E0E6C2}"/>
              </a:ext>
            </a:extLst>
          </p:cNvPr>
          <p:cNvSpPr>
            <a:spLocks noGrp="1"/>
          </p:cNvSpPr>
          <p:nvPr/>
        </p:nvSpPr>
        <p:spPr>
          <a:xfrm>
            <a:off x="5879592" y="5358384"/>
            <a:ext cx="713232" cy="11887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sz="700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11:00 - 11:50</a:t>
            </a:r>
            <a:endParaRPr sz="700">
              <a:latin typeface="Meiryo"/>
              <a:ea typeface="Meiryo"/>
              <a:cs typeface="Meiryo"/>
            </a:endParaRPr>
          </a:p>
        </p:txBody>
      </p:sp>
      <p:sp>
        <p:nvSpPr>
          <p:cNvPr id="156" name="Text 149">
            <a:extLst>
              <a:ext uri="{FF2B5EF4-FFF2-40B4-BE49-F238E27FC236}">
                <a16:creationId xmlns:a16="http://schemas.microsoft.com/office/drawing/2014/main" id="{D9ADB811-EC4C-4E51-B376-E241E64C97A2}"/>
              </a:ext>
            </a:extLst>
          </p:cNvPr>
          <p:cNvSpPr>
            <a:spLocks noGrp="1"/>
          </p:cNvSpPr>
          <p:nvPr/>
        </p:nvSpPr>
        <p:spPr>
          <a:xfrm>
            <a:off x="5879592" y="5570615"/>
            <a:ext cx="1582186" cy="1097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>
              <a:buNone/>
              <a:defRPr sz="765">
                <a:latin typeface="Arial"/>
                <a:ea typeface="Arial"/>
                <a:cs typeface="Arial"/>
              </a:defRPr>
            </a:pPr>
            <a:r>
              <a:rPr sz="800" b="1" err="1">
                <a:solidFill>
                  <a:srgbClr val="075CB4"/>
                </a:solidFill>
                <a:latin typeface="Arial"/>
                <a:ea typeface="Arial"/>
                <a:cs typeface="Arial"/>
              </a:rPr>
              <a:t>Phiên</a:t>
            </a:r>
            <a:r>
              <a:rPr sz="800" b="1">
                <a:solidFill>
                  <a:srgbClr val="075CB4"/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err="1">
                <a:solidFill>
                  <a:srgbClr val="075CB4"/>
                </a:solidFill>
                <a:latin typeface="Arial"/>
                <a:ea typeface="Arial"/>
                <a:cs typeface="Arial"/>
              </a:rPr>
              <a:t>giao</a:t>
            </a:r>
            <a:r>
              <a:rPr sz="800" b="1">
                <a:solidFill>
                  <a:srgbClr val="075CB4"/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err="1">
                <a:solidFill>
                  <a:srgbClr val="075CB4"/>
                </a:solidFill>
                <a:latin typeface="Arial"/>
                <a:ea typeface="Arial"/>
                <a:cs typeface="Arial"/>
              </a:rPr>
              <a:t>thương</a:t>
            </a:r>
            <a:r>
              <a:rPr sz="800" b="1">
                <a:solidFill>
                  <a:srgbClr val="075CB4"/>
                </a:solidFill>
                <a:latin typeface="Arial"/>
                <a:ea typeface="Arial"/>
                <a:cs typeface="Arial"/>
              </a:rPr>
              <a:t> 2</a:t>
            </a:r>
            <a:endParaRPr sz="800"/>
          </a:p>
        </p:txBody>
      </p:sp>
      <p:sp>
        <p:nvSpPr>
          <p:cNvPr id="157" name="Shape 150">
            <a:extLst>
              <a:ext uri="{FF2B5EF4-FFF2-40B4-BE49-F238E27FC236}">
                <a16:creationId xmlns:a16="http://schemas.microsoft.com/office/drawing/2014/main" id="{54037CFF-AA1F-4A00-A0A8-43857A9408A4}"/>
              </a:ext>
            </a:extLst>
          </p:cNvPr>
          <p:cNvSpPr>
            <a:spLocks noGrp="1"/>
          </p:cNvSpPr>
          <p:nvPr/>
        </p:nvSpPr>
        <p:spPr>
          <a:xfrm>
            <a:off x="5321808" y="6117336"/>
            <a:ext cx="91440" cy="914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79258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8" name="Text 151">
            <a:extLst>
              <a:ext uri="{FF2B5EF4-FFF2-40B4-BE49-F238E27FC236}">
                <a16:creationId xmlns:a16="http://schemas.microsoft.com/office/drawing/2014/main" id="{AD09C898-BEAF-4311-9D54-64C88B8B5B50}"/>
              </a:ext>
            </a:extLst>
          </p:cNvPr>
          <p:cNvSpPr>
            <a:spLocks noGrp="1"/>
          </p:cNvSpPr>
          <p:nvPr/>
        </p:nvSpPr>
        <p:spPr>
          <a:xfrm>
            <a:off x="5440680" y="6080760"/>
            <a:ext cx="228600" cy="20116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sz="1300" b="1">
                <a:solidFill>
                  <a:srgbClr val="79258E"/>
                </a:solidFill>
                <a:latin typeface="Meiryo"/>
                <a:ea typeface="Meiryo"/>
                <a:cs typeface="Meiryo"/>
              </a:rPr>
              <a:t>🍴</a:t>
            </a:r>
            <a:endParaRPr sz="1300"/>
          </a:p>
        </p:txBody>
      </p:sp>
      <p:sp>
        <p:nvSpPr>
          <p:cNvPr id="159" name="Shape 152">
            <a:extLst>
              <a:ext uri="{FF2B5EF4-FFF2-40B4-BE49-F238E27FC236}">
                <a16:creationId xmlns:a16="http://schemas.microsoft.com/office/drawing/2014/main" id="{20CC37AE-5589-4ADD-87B9-04E56DED98E4}"/>
              </a:ext>
            </a:extLst>
          </p:cNvPr>
          <p:cNvSpPr>
            <a:spLocks noGrp="1"/>
          </p:cNvSpPr>
          <p:nvPr/>
        </p:nvSpPr>
        <p:spPr>
          <a:xfrm>
            <a:off x="5769864" y="5897880"/>
            <a:ext cx="1554480" cy="540000"/>
          </a:xfrm>
          <a:prstGeom prst="roundRect">
            <a:avLst>
              <a:gd name="adj" fmla="val 14894"/>
            </a:avLst>
          </a:prstGeom>
          <a:solidFill>
            <a:srgbClr val="FFFFFF"/>
          </a:solidFill>
          <a:ln w="12700">
            <a:solidFill>
              <a:srgbClr val="DFE6F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0" name="Shape 153">
            <a:extLst>
              <a:ext uri="{FF2B5EF4-FFF2-40B4-BE49-F238E27FC236}">
                <a16:creationId xmlns:a16="http://schemas.microsoft.com/office/drawing/2014/main" id="{6AA27A32-8891-4616-85E0-F3DB24C75883}"/>
              </a:ext>
            </a:extLst>
          </p:cNvPr>
          <p:cNvSpPr>
            <a:spLocks noGrp="1"/>
          </p:cNvSpPr>
          <p:nvPr/>
        </p:nvSpPr>
        <p:spPr>
          <a:xfrm>
            <a:off x="5879592" y="5971032"/>
            <a:ext cx="713232" cy="146304"/>
          </a:xfrm>
          <a:prstGeom prst="roundRect">
            <a:avLst>
              <a:gd name="adj" fmla="val 112500"/>
            </a:avLst>
          </a:prstGeom>
          <a:solidFill>
            <a:srgbClr val="79258E"/>
          </a:solidFill>
          <a:ln w="12700">
            <a:solidFill>
              <a:srgbClr val="79258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1" name="Text 154">
            <a:extLst>
              <a:ext uri="{FF2B5EF4-FFF2-40B4-BE49-F238E27FC236}">
                <a16:creationId xmlns:a16="http://schemas.microsoft.com/office/drawing/2014/main" id="{2CB84B8E-E4FF-4F48-BE3E-A8E74BD2BEA3}"/>
              </a:ext>
            </a:extLst>
          </p:cNvPr>
          <p:cNvSpPr>
            <a:spLocks noGrp="1"/>
          </p:cNvSpPr>
          <p:nvPr/>
        </p:nvSpPr>
        <p:spPr>
          <a:xfrm>
            <a:off x="5879592" y="5998464"/>
            <a:ext cx="713232" cy="11887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sz="700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11:50 - 13:30</a:t>
            </a:r>
            <a:endParaRPr sz="700">
              <a:latin typeface="Meiryo"/>
              <a:ea typeface="Meiryo"/>
              <a:cs typeface="Meiryo"/>
            </a:endParaRPr>
          </a:p>
        </p:txBody>
      </p:sp>
      <p:sp>
        <p:nvSpPr>
          <p:cNvPr id="162" name="Text 155">
            <a:extLst>
              <a:ext uri="{FF2B5EF4-FFF2-40B4-BE49-F238E27FC236}">
                <a16:creationId xmlns:a16="http://schemas.microsoft.com/office/drawing/2014/main" id="{406BA768-D9E3-439A-B27F-2A1CEB9925A9}"/>
              </a:ext>
            </a:extLst>
          </p:cNvPr>
          <p:cNvSpPr>
            <a:spLocks noGrp="1"/>
          </p:cNvSpPr>
          <p:nvPr/>
        </p:nvSpPr>
        <p:spPr>
          <a:xfrm>
            <a:off x="5879592" y="6224016"/>
            <a:ext cx="1582186" cy="1097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>
              <a:buNone/>
              <a:defRPr sz="788">
                <a:latin typeface="Arial"/>
                <a:ea typeface="Arial"/>
                <a:cs typeface="Arial"/>
              </a:defRPr>
            </a:pPr>
            <a:r>
              <a:rPr sz="800" b="1" err="1">
                <a:solidFill>
                  <a:srgbClr val="79258E"/>
                </a:solidFill>
                <a:latin typeface="Arial"/>
                <a:ea typeface="Arial"/>
                <a:cs typeface="Arial"/>
              </a:rPr>
              <a:t>Nghỉ</a:t>
            </a:r>
            <a:r>
              <a:rPr sz="800" b="1">
                <a:solidFill>
                  <a:srgbClr val="79258E"/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err="1">
                <a:solidFill>
                  <a:srgbClr val="79258E"/>
                </a:solidFill>
                <a:latin typeface="Arial"/>
                <a:ea typeface="Arial"/>
                <a:cs typeface="Arial"/>
              </a:rPr>
              <a:t>trưa</a:t>
            </a:r>
            <a:endParaRPr sz="800"/>
          </a:p>
        </p:txBody>
      </p:sp>
      <p:sp>
        <p:nvSpPr>
          <p:cNvPr id="163" name="Shape 156">
            <a:extLst>
              <a:ext uri="{FF2B5EF4-FFF2-40B4-BE49-F238E27FC236}">
                <a16:creationId xmlns:a16="http://schemas.microsoft.com/office/drawing/2014/main" id="{A693DB67-E6E8-474D-B822-DD215A5E2A68}"/>
              </a:ext>
            </a:extLst>
          </p:cNvPr>
          <p:cNvSpPr>
            <a:spLocks noGrp="1"/>
          </p:cNvSpPr>
          <p:nvPr/>
        </p:nvSpPr>
        <p:spPr>
          <a:xfrm>
            <a:off x="5321808" y="6765672"/>
            <a:ext cx="91440" cy="914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75CB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4" name="Text 157">
            <a:extLst>
              <a:ext uri="{FF2B5EF4-FFF2-40B4-BE49-F238E27FC236}">
                <a16:creationId xmlns:a16="http://schemas.microsoft.com/office/drawing/2014/main" id="{F01383B0-60D8-43CE-AA6F-7143F4802D2A}"/>
              </a:ext>
            </a:extLst>
          </p:cNvPr>
          <p:cNvSpPr>
            <a:spLocks noGrp="1"/>
          </p:cNvSpPr>
          <p:nvPr/>
        </p:nvSpPr>
        <p:spPr>
          <a:xfrm>
            <a:off x="5440680" y="6720840"/>
            <a:ext cx="228600" cy="20116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sz="1300" b="1">
                <a:solidFill>
                  <a:srgbClr val="075CB4"/>
                </a:solidFill>
                <a:latin typeface="Meiryo"/>
                <a:ea typeface="Meiryo"/>
                <a:cs typeface="Meiryo"/>
              </a:rPr>
              <a:t>👥</a:t>
            </a:r>
            <a:endParaRPr sz="1300"/>
          </a:p>
        </p:txBody>
      </p:sp>
      <p:sp>
        <p:nvSpPr>
          <p:cNvPr id="165" name="Shape 158">
            <a:extLst>
              <a:ext uri="{FF2B5EF4-FFF2-40B4-BE49-F238E27FC236}">
                <a16:creationId xmlns:a16="http://schemas.microsoft.com/office/drawing/2014/main" id="{A020B282-81BD-4BDB-B983-A42C3D341F9F}"/>
              </a:ext>
            </a:extLst>
          </p:cNvPr>
          <p:cNvSpPr>
            <a:spLocks noGrp="1"/>
          </p:cNvSpPr>
          <p:nvPr/>
        </p:nvSpPr>
        <p:spPr>
          <a:xfrm>
            <a:off x="5769864" y="6537960"/>
            <a:ext cx="1554480" cy="540000"/>
          </a:xfrm>
          <a:prstGeom prst="roundRect">
            <a:avLst>
              <a:gd name="adj" fmla="val 14894"/>
            </a:avLst>
          </a:prstGeom>
          <a:solidFill>
            <a:srgbClr val="FFFFFF"/>
          </a:solidFill>
          <a:ln w="12700">
            <a:solidFill>
              <a:srgbClr val="DFE6F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6" name="Shape 159">
            <a:extLst>
              <a:ext uri="{FF2B5EF4-FFF2-40B4-BE49-F238E27FC236}">
                <a16:creationId xmlns:a16="http://schemas.microsoft.com/office/drawing/2014/main" id="{483AB812-6EC5-4F1D-90CD-8EF6B31EF758}"/>
              </a:ext>
            </a:extLst>
          </p:cNvPr>
          <p:cNvSpPr>
            <a:spLocks noGrp="1"/>
          </p:cNvSpPr>
          <p:nvPr/>
        </p:nvSpPr>
        <p:spPr>
          <a:xfrm>
            <a:off x="5879592" y="6611112"/>
            <a:ext cx="713232" cy="146304"/>
          </a:xfrm>
          <a:prstGeom prst="roundRect">
            <a:avLst>
              <a:gd name="adj" fmla="val 112500"/>
            </a:avLst>
          </a:prstGeom>
          <a:solidFill>
            <a:srgbClr val="075CB4"/>
          </a:solidFill>
          <a:ln w="12700">
            <a:solidFill>
              <a:srgbClr val="075CB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7" name="Text 160">
            <a:extLst>
              <a:ext uri="{FF2B5EF4-FFF2-40B4-BE49-F238E27FC236}">
                <a16:creationId xmlns:a16="http://schemas.microsoft.com/office/drawing/2014/main" id="{B6C89A9F-6843-4B3C-8B1E-0B48F5D77359}"/>
              </a:ext>
            </a:extLst>
          </p:cNvPr>
          <p:cNvSpPr>
            <a:spLocks noGrp="1"/>
          </p:cNvSpPr>
          <p:nvPr/>
        </p:nvSpPr>
        <p:spPr>
          <a:xfrm>
            <a:off x="5879592" y="6638544"/>
            <a:ext cx="713232" cy="11887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sz="700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13:30 - 14:20</a:t>
            </a:r>
            <a:endParaRPr sz="700">
              <a:latin typeface="Meiryo"/>
              <a:ea typeface="Meiryo"/>
              <a:cs typeface="Meiryo"/>
            </a:endParaRPr>
          </a:p>
        </p:txBody>
      </p:sp>
      <p:sp>
        <p:nvSpPr>
          <p:cNvPr id="168" name="Text 161">
            <a:extLst>
              <a:ext uri="{FF2B5EF4-FFF2-40B4-BE49-F238E27FC236}">
                <a16:creationId xmlns:a16="http://schemas.microsoft.com/office/drawing/2014/main" id="{12A841F0-CBA4-4A70-BF2A-99D04C3D4B3F}"/>
              </a:ext>
            </a:extLst>
          </p:cNvPr>
          <p:cNvSpPr>
            <a:spLocks noGrp="1"/>
          </p:cNvSpPr>
          <p:nvPr/>
        </p:nvSpPr>
        <p:spPr>
          <a:xfrm>
            <a:off x="5879592" y="6857112"/>
            <a:ext cx="1582186" cy="1097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>
              <a:buNone/>
              <a:defRPr sz="765">
                <a:latin typeface="Arial"/>
                <a:ea typeface="Arial"/>
                <a:cs typeface="Arial"/>
              </a:defRPr>
            </a:pPr>
            <a:r>
              <a:rPr sz="800" b="1" err="1">
                <a:solidFill>
                  <a:srgbClr val="075CB4"/>
                </a:solidFill>
                <a:latin typeface="Arial"/>
                <a:ea typeface="Arial"/>
                <a:cs typeface="Arial"/>
              </a:rPr>
              <a:t>Phiên</a:t>
            </a:r>
            <a:r>
              <a:rPr sz="800" b="1">
                <a:solidFill>
                  <a:srgbClr val="075CB4"/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err="1">
                <a:solidFill>
                  <a:srgbClr val="075CB4"/>
                </a:solidFill>
                <a:latin typeface="Arial"/>
                <a:ea typeface="Arial"/>
                <a:cs typeface="Arial"/>
              </a:rPr>
              <a:t>giao</a:t>
            </a:r>
            <a:r>
              <a:rPr sz="800" b="1">
                <a:solidFill>
                  <a:srgbClr val="075CB4"/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err="1">
                <a:solidFill>
                  <a:srgbClr val="075CB4"/>
                </a:solidFill>
                <a:latin typeface="Arial"/>
                <a:ea typeface="Arial"/>
                <a:cs typeface="Arial"/>
              </a:rPr>
              <a:t>thương</a:t>
            </a:r>
            <a:r>
              <a:rPr sz="800" b="1">
                <a:solidFill>
                  <a:srgbClr val="075CB4"/>
                </a:solidFill>
                <a:latin typeface="Arial"/>
                <a:ea typeface="Arial"/>
                <a:cs typeface="Arial"/>
              </a:rPr>
              <a:t> 3</a:t>
            </a:r>
            <a:endParaRPr sz="800"/>
          </a:p>
        </p:txBody>
      </p:sp>
      <p:sp>
        <p:nvSpPr>
          <p:cNvPr id="169" name="Shape 162">
            <a:extLst>
              <a:ext uri="{FF2B5EF4-FFF2-40B4-BE49-F238E27FC236}">
                <a16:creationId xmlns:a16="http://schemas.microsoft.com/office/drawing/2014/main" id="{CDBABC55-28EA-4D10-909D-8622554555CD}"/>
              </a:ext>
            </a:extLst>
          </p:cNvPr>
          <p:cNvSpPr>
            <a:spLocks noGrp="1"/>
          </p:cNvSpPr>
          <p:nvPr/>
        </p:nvSpPr>
        <p:spPr>
          <a:xfrm>
            <a:off x="5321808" y="7409176"/>
            <a:ext cx="91440" cy="914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75CB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0" name="Text 163">
            <a:extLst>
              <a:ext uri="{FF2B5EF4-FFF2-40B4-BE49-F238E27FC236}">
                <a16:creationId xmlns:a16="http://schemas.microsoft.com/office/drawing/2014/main" id="{3BB8D5C1-298F-4363-BAE1-67EA87A7CC32}"/>
              </a:ext>
            </a:extLst>
          </p:cNvPr>
          <p:cNvSpPr>
            <a:spLocks noGrp="1"/>
          </p:cNvSpPr>
          <p:nvPr/>
        </p:nvSpPr>
        <p:spPr>
          <a:xfrm>
            <a:off x="5440680" y="7360920"/>
            <a:ext cx="228600" cy="20116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sz="1300" b="1">
                <a:solidFill>
                  <a:srgbClr val="075CB4"/>
                </a:solidFill>
                <a:latin typeface="Meiryo"/>
                <a:ea typeface="Meiryo"/>
                <a:cs typeface="Meiryo"/>
              </a:rPr>
              <a:t>👥</a:t>
            </a:r>
            <a:endParaRPr sz="1300"/>
          </a:p>
        </p:txBody>
      </p:sp>
      <p:sp>
        <p:nvSpPr>
          <p:cNvPr id="171" name="Shape 164">
            <a:extLst>
              <a:ext uri="{FF2B5EF4-FFF2-40B4-BE49-F238E27FC236}">
                <a16:creationId xmlns:a16="http://schemas.microsoft.com/office/drawing/2014/main" id="{96BBD2D5-6B7D-4EE9-A6D9-EEB63BF722F1}"/>
              </a:ext>
            </a:extLst>
          </p:cNvPr>
          <p:cNvSpPr>
            <a:spLocks noGrp="1"/>
          </p:cNvSpPr>
          <p:nvPr/>
        </p:nvSpPr>
        <p:spPr>
          <a:xfrm>
            <a:off x="5769864" y="7178040"/>
            <a:ext cx="1554480" cy="540000"/>
          </a:xfrm>
          <a:prstGeom prst="roundRect">
            <a:avLst>
              <a:gd name="adj" fmla="val 14894"/>
            </a:avLst>
          </a:prstGeom>
          <a:solidFill>
            <a:srgbClr val="FFFFFF"/>
          </a:solidFill>
          <a:ln w="12700">
            <a:solidFill>
              <a:srgbClr val="DFE6F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2" name="Shape 165">
            <a:extLst>
              <a:ext uri="{FF2B5EF4-FFF2-40B4-BE49-F238E27FC236}">
                <a16:creationId xmlns:a16="http://schemas.microsoft.com/office/drawing/2014/main" id="{F9D53A05-8F8B-4711-943F-0E034EC4D4F5}"/>
              </a:ext>
            </a:extLst>
          </p:cNvPr>
          <p:cNvSpPr>
            <a:spLocks noGrp="1"/>
          </p:cNvSpPr>
          <p:nvPr/>
        </p:nvSpPr>
        <p:spPr>
          <a:xfrm>
            <a:off x="5879592" y="7251192"/>
            <a:ext cx="713232" cy="146304"/>
          </a:xfrm>
          <a:prstGeom prst="roundRect">
            <a:avLst>
              <a:gd name="adj" fmla="val 112500"/>
            </a:avLst>
          </a:prstGeom>
          <a:solidFill>
            <a:srgbClr val="075CB4"/>
          </a:solidFill>
          <a:ln w="12700">
            <a:solidFill>
              <a:srgbClr val="075CB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3" name="Text 166">
            <a:extLst>
              <a:ext uri="{FF2B5EF4-FFF2-40B4-BE49-F238E27FC236}">
                <a16:creationId xmlns:a16="http://schemas.microsoft.com/office/drawing/2014/main" id="{477A8B45-9C54-4A6C-953C-C82146F6A11F}"/>
              </a:ext>
            </a:extLst>
          </p:cNvPr>
          <p:cNvSpPr>
            <a:spLocks noGrp="1"/>
          </p:cNvSpPr>
          <p:nvPr/>
        </p:nvSpPr>
        <p:spPr>
          <a:xfrm>
            <a:off x="5879592" y="7278624"/>
            <a:ext cx="713232" cy="11887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sz="700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14:30 - 15:20</a:t>
            </a:r>
            <a:endParaRPr sz="700">
              <a:latin typeface="Meiryo"/>
              <a:ea typeface="Meiryo"/>
              <a:cs typeface="Meiryo"/>
            </a:endParaRPr>
          </a:p>
        </p:txBody>
      </p:sp>
      <p:sp>
        <p:nvSpPr>
          <p:cNvPr id="174" name="Text 167">
            <a:extLst>
              <a:ext uri="{FF2B5EF4-FFF2-40B4-BE49-F238E27FC236}">
                <a16:creationId xmlns:a16="http://schemas.microsoft.com/office/drawing/2014/main" id="{AA4B25AC-EB03-4667-8052-261AD99DC6BB}"/>
              </a:ext>
            </a:extLst>
          </p:cNvPr>
          <p:cNvSpPr>
            <a:spLocks noGrp="1"/>
          </p:cNvSpPr>
          <p:nvPr/>
        </p:nvSpPr>
        <p:spPr>
          <a:xfrm>
            <a:off x="5879592" y="7507224"/>
            <a:ext cx="1582186" cy="1097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>
              <a:buNone/>
              <a:defRPr sz="765">
                <a:latin typeface="Arial"/>
                <a:ea typeface="Arial"/>
                <a:cs typeface="Arial"/>
              </a:defRPr>
            </a:pPr>
            <a:r>
              <a:rPr sz="800" b="1" err="1">
                <a:solidFill>
                  <a:srgbClr val="075CB4"/>
                </a:solidFill>
                <a:latin typeface="Arial"/>
                <a:ea typeface="Arial"/>
                <a:cs typeface="Arial"/>
              </a:rPr>
              <a:t>Phiên</a:t>
            </a:r>
            <a:r>
              <a:rPr sz="800" b="1">
                <a:solidFill>
                  <a:srgbClr val="075CB4"/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err="1">
                <a:solidFill>
                  <a:srgbClr val="075CB4"/>
                </a:solidFill>
                <a:latin typeface="Arial"/>
                <a:ea typeface="Arial"/>
                <a:cs typeface="Arial"/>
              </a:rPr>
              <a:t>giao</a:t>
            </a:r>
            <a:r>
              <a:rPr sz="800" b="1">
                <a:solidFill>
                  <a:srgbClr val="075CB4"/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err="1">
                <a:solidFill>
                  <a:srgbClr val="075CB4"/>
                </a:solidFill>
                <a:latin typeface="Arial"/>
                <a:ea typeface="Arial"/>
                <a:cs typeface="Arial"/>
              </a:rPr>
              <a:t>thương</a:t>
            </a:r>
            <a:r>
              <a:rPr sz="800" b="1">
                <a:solidFill>
                  <a:srgbClr val="075CB4"/>
                </a:solidFill>
                <a:latin typeface="Arial"/>
                <a:ea typeface="Arial"/>
                <a:cs typeface="Arial"/>
              </a:rPr>
              <a:t> 4</a:t>
            </a:r>
            <a:endParaRPr sz="800"/>
          </a:p>
        </p:txBody>
      </p:sp>
      <p:sp>
        <p:nvSpPr>
          <p:cNvPr id="175" name="Shape 168">
            <a:extLst>
              <a:ext uri="{FF2B5EF4-FFF2-40B4-BE49-F238E27FC236}">
                <a16:creationId xmlns:a16="http://schemas.microsoft.com/office/drawing/2014/main" id="{66A240D6-AA17-4C9F-82A6-195F80A78D8C}"/>
              </a:ext>
            </a:extLst>
          </p:cNvPr>
          <p:cNvSpPr>
            <a:spLocks noGrp="1"/>
          </p:cNvSpPr>
          <p:nvPr/>
        </p:nvSpPr>
        <p:spPr>
          <a:xfrm>
            <a:off x="5321808" y="7991856"/>
            <a:ext cx="91440" cy="914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F610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6" name="Text 169">
            <a:extLst>
              <a:ext uri="{FF2B5EF4-FFF2-40B4-BE49-F238E27FC236}">
                <a16:creationId xmlns:a16="http://schemas.microsoft.com/office/drawing/2014/main" id="{F76AE04D-9939-4069-8A45-B5366709759A}"/>
              </a:ext>
            </a:extLst>
          </p:cNvPr>
          <p:cNvSpPr>
            <a:spLocks noGrp="1"/>
          </p:cNvSpPr>
          <p:nvPr/>
        </p:nvSpPr>
        <p:spPr>
          <a:xfrm>
            <a:off x="5423376" y="7949037"/>
            <a:ext cx="228600" cy="20116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sz="1300" b="1">
                <a:solidFill>
                  <a:srgbClr val="EF6100"/>
                </a:solidFill>
                <a:latin typeface="Meiryo"/>
                <a:ea typeface="Meiryo"/>
                <a:cs typeface="Meiryo"/>
              </a:rPr>
              <a:t>☕</a:t>
            </a:r>
            <a:endParaRPr sz="1300"/>
          </a:p>
        </p:txBody>
      </p:sp>
      <p:sp>
        <p:nvSpPr>
          <p:cNvPr id="177" name="Shape 170">
            <a:extLst>
              <a:ext uri="{FF2B5EF4-FFF2-40B4-BE49-F238E27FC236}">
                <a16:creationId xmlns:a16="http://schemas.microsoft.com/office/drawing/2014/main" id="{7D988F9B-15FB-44B1-B624-CFDBEE9A234B}"/>
              </a:ext>
            </a:extLst>
          </p:cNvPr>
          <p:cNvSpPr>
            <a:spLocks noGrp="1"/>
          </p:cNvSpPr>
          <p:nvPr/>
        </p:nvSpPr>
        <p:spPr>
          <a:xfrm>
            <a:off x="5769864" y="7818120"/>
            <a:ext cx="1554480" cy="603504"/>
          </a:xfrm>
          <a:prstGeom prst="roundRect">
            <a:avLst>
              <a:gd name="adj" fmla="val 14894"/>
            </a:avLst>
          </a:prstGeom>
          <a:solidFill>
            <a:srgbClr val="FFFFFF"/>
          </a:solidFill>
          <a:ln w="12700">
            <a:solidFill>
              <a:srgbClr val="DFE6F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8" name="Shape 171">
            <a:extLst>
              <a:ext uri="{FF2B5EF4-FFF2-40B4-BE49-F238E27FC236}">
                <a16:creationId xmlns:a16="http://schemas.microsoft.com/office/drawing/2014/main" id="{86C4A8BF-8C22-4E87-8523-C2E3F1D47A0C}"/>
              </a:ext>
            </a:extLst>
          </p:cNvPr>
          <p:cNvSpPr>
            <a:spLocks noGrp="1"/>
          </p:cNvSpPr>
          <p:nvPr/>
        </p:nvSpPr>
        <p:spPr>
          <a:xfrm>
            <a:off x="5879592" y="7891272"/>
            <a:ext cx="713232" cy="146304"/>
          </a:xfrm>
          <a:prstGeom prst="roundRect">
            <a:avLst>
              <a:gd name="adj" fmla="val 112500"/>
            </a:avLst>
          </a:prstGeom>
          <a:solidFill>
            <a:srgbClr val="EF6100"/>
          </a:solidFill>
          <a:ln w="12700">
            <a:solidFill>
              <a:srgbClr val="EF610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9" name="Text 172">
            <a:extLst>
              <a:ext uri="{FF2B5EF4-FFF2-40B4-BE49-F238E27FC236}">
                <a16:creationId xmlns:a16="http://schemas.microsoft.com/office/drawing/2014/main" id="{9B6957A1-6DC1-492F-AB9C-C407E062B711}"/>
              </a:ext>
            </a:extLst>
          </p:cNvPr>
          <p:cNvSpPr>
            <a:spLocks noGrp="1"/>
          </p:cNvSpPr>
          <p:nvPr/>
        </p:nvSpPr>
        <p:spPr>
          <a:xfrm>
            <a:off x="5879592" y="7918704"/>
            <a:ext cx="713232" cy="11887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sz="700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15:20 - 16:00</a:t>
            </a:r>
            <a:endParaRPr sz="700">
              <a:latin typeface="Meiryo"/>
              <a:ea typeface="Meiryo"/>
              <a:cs typeface="Meiryo"/>
            </a:endParaRPr>
          </a:p>
        </p:txBody>
      </p:sp>
      <p:sp>
        <p:nvSpPr>
          <p:cNvPr id="180" name="Text 173">
            <a:extLst>
              <a:ext uri="{FF2B5EF4-FFF2-40B4-BE49-F238E27FC236}">
                <a16:creationId xmlns:a16="http://schemas.microsoft.com/office/drawing/2014/main" id="{64DD44F7-07EE-4ECA-9598-F998504581E3}"/>
              </a:ext>
            </a:extLst>
          </p:cNvPr>
          <p:cNvSpPr>
            <a:spLocks noGrp="1"/>
          </p:cNvSpPr>
          <p:nvPr/>
        </p:nvSpPr>
        <p:spPr>
          <a:xfrm>
            <a:off x="5879592" y="8122570"/>
            <a:ext cx="1582186" cy="184593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>
              <a:buNone/>
              <a:defRPr sz="660">
                <a:latin typeface="Arial"/>
                <a:ea typeface="Arial"/>
                <a:cs typeface="Arial"/>
              </a:defRPr>
            </a:pPr>
            <a:r>
              <a:rPr sz="800" b="1">
                <a:solidFill>
                  <a:srgbClr val="EF6100"/>
                </a:solidFill>
                <a:latin typeface="Arial"/>
                <a:ea typeface="Arial"/>
                <a:cs typeface="Arial"/>
              </a:rPr>
              <a:t>Giao </a:t>
            </a:r>
            <a:r>
              <a:rPr sz="800" b="1" err="1">
                <a:solidFill>
                  <a:srgbClr val="EF6100"/>
                </a:solidFill>
                <a:latin typeface="Arial"/>
                <a:ea typeface="Arial"/>
                <a:cs typeface="Arial"/>
              </a:rPr>
              <a:t>thương</a:t>
            </a:r>
            <a:r>
              <a:rPr sz="800" b="1">
                <a:solidFill>
                  <a:srgbClr val="EF6100"/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err="1">
                <a:solidFill>
                  <a:srgbClr val="EF6100"/>
                </a:solidFill>
                <a:latin typeface="Arial"/>
                <a:ea typeface="Arial"/>
                <a:cs typeface="Arial"/>
              </a:rPr>
              <a:t>tự</a:t>
            </a:r>
            <a:r>
              <a:rPr sz="800" b="1">
                <a:solidFill>
                  <a:srgbClr val="EF6100"/>
                </a:solidFill>
                <a:latin typeface="Arial"/>
                <a:ea typeface="Arial"/>
                <a:cs typeface="Arial"/>
              </a:rPr>
              <a:t> do,</a:t>
            </a:r>
            <a:endParaRPr sz="800" b="1">
              <a:solidFill>
                <a:srgbClr val="EF6100"/>
              </a:solidFill>
            </a:endParaRPr>
          </a:p>
          <a:p>
            <a:pPr marL="0" indent="0">
              <a:buNone/>
              <a:defRPr sz="660">
                <a:latin typeface="Arial"/>
                <a:ea typeface="Arial"/>
                <a:cs typeface="Arial"/>
              </a:defRPr>
            </a:pPr>
            <a:r>
              <a:rPr sz="800" b="1" err="1">
                <a:solidFill>
                  <a:srgbClr val="EF6100"/>
                </a:solidFill>
                <a:latin typeface="Arial"/>
                <a:ea typeface="Arial"/>
                <a:cs typeface="Arial"/>
              </a:rPr>
              <a:t>kết</a:t>
            </a:r>
            <a:r>
              <a:rPr sz="800" b="1">
                <a:solidFill>
                  <a:srgbClr val="EF6100"/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err="1">
                <a:solidFill>
                  <a:srgbClr val="EF6100"/>
                </a:solidFill>
                <a:latin typeface="Arial"/>
                <a:ea typeface="Arial"/>
                <a:cs typeface="Arial"/>
              </a:rPr>
              <a:t>nối</a:t>
            </a:r>
            <a:r>
              <a:rPr sz="800" b="1">
                <a:solidFill>
                  <a:srgbClr val="EF6100"/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err="1">
                <a:solidFill>
                  <a:srgbClr val="EF6100"/>
                </a:solidFill>
                <a:latin typeface="Arial"/>
                <a:ea typeface="Arial"/>
                <a:cs typeface="Arial"/>
              </a:rPr>
              <a:t>riêng</a:t>
            </a:r>
            <a:r>
              <a:rPr sz="800" b="1">
                <a:solidFill>
                  <a:srgbClr val="EF6100"/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err="1">
                <a:solidFill>
                  <a:srgbClr val="EF6100"/>
                </a:solidFill>
                <a:latin typeface="Arial"/>
                <a:ea typeface="Arial"/>
                <a:cs typeface="Arial"/>
              </a:rPr>
              <a:t>và</a:t>
            </a:r>
            <a:r>
              <a:rPr sz="800" b="1">
                <a:solidFill>
                  <a:srgbClr val="EF6100"/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err="1">
                <a:solidFill>
                  <a:srgbClr val="EF6100"/>
                </a:solidFill>
                <a:latin typeface="Arial"/>
                <a:ea typeface="Arial"/>
                <a:cs typeface="Arial"/>
              </a:rPr>
              <a:t>bế</a:t>
            </a:r>
            <a:r>
              <a:rPr sz="800" b="1">
                <a:solidFill>
                  <a:srgbClr val="EF6100"/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err="1">
                <a:solidFill>
                  <a:srgbClr val="EF6100"/>
                </a:solidFill>
                <a:latin typeface="Arial"/>
                <a:ea typeface="Arial"/>
                <a:cs typeface="Arial"/>
              </a:rPr>
              <a:t>mạc</a:t>
            </a:r>
            <a:endParaRPr sz="800" b="1">
              <a:solidFill>
                <a:srgbClr val="EF6100"/>
              </a:solidFill>
            </a:endParaRPr>
          </a:p>
        </p:txBody>
      </p:sp>
      <p:sp>
        <p:nvSpPr>
          <p:cNvPr id="181" name="Shape 174">
            <a:extLst>
              <a:ext uri="{FF2B5EF4-FFF2-40B4-BE49-F238E27FC236}">
                <a16:creationId xmlns:a16="http://schemas.microsoft.com/office/drawing/2014/main" id="{6C1C1662-B6E6-49F2-8E8C-4E72D7E2C6FD}"/>
              </a:ext>
            </a:extLst>
          </p:cNvPr>
          <p:cNvSpPr>
            <a:spLocks noGrp="1"/>
          </p:cNvSpPr>
          <p:nvPr/>
        </p:nvSpPr>
        <p:spPr>
          <a:xfrm>
            <a:off x="5321808" y="8684721"/>
            <a:ext cx="91440" cy="914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7874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2" name="Text 175">
            <a:extLst>
              <a:ext uri="{FF2B5EF4-FFF2-40B4-BE49-F238E27FC236}">
                <a16:creationId xmlns:a16="http://schemas.microsoft.com/office/drawing/2014/main" id="{68B48B8E-938E-4100-A0DD-244242220155}"/>
              </a:ext>
            </a:extLst>
          </p:cNvPr>
          <p:cNvSpPr>
            <a:spLocks noGrp="1"/>
          </p:cNvSpPr>
          <p:nvPr/>
        </p:nvSpPr>
        <p:spPr>
          <a:xfrm>
            <a:off x="5440680" y="8641080"/>
            <a:ext cx="228600" cy="20116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sz="1300" b="1">
                <a:solidFill>
                  <a:srgbClr val="078747"/>
                </a:solidFill>
                <a:latin typeface="Meiryo"/>
                <a:ea typeface="Meiryo"/>
                <a:cs typeface="Meiryo"/>
              </a:rPr>
              <a:t>🤝</a:t>
            </a:r>
            <a:endParaRPr sz="1300"/>
          </a:p>
        </p:txBody>
      </p:sp>
      <p:sp>
        <p:nvSpPr>
          <p:cNvPr id="183" name="Shape 176">
            <a:extLst>
              <a:ext uri="{FF2B5EF4-FFF2-40B4-BE49-F238E27FC236}">
                <a16:creationId xmlns:a16="http://schemas.microsoft.com/office/drawing/2014/main" id="{58FC460B-783B-44A9-9168-2182ABB2CCD9}"/>
              </a:ext>
            </a:extLst>
          </p:cNvPr>
          <p:cNvSpPr>
            <a:spLocks noGrp="1"/>
          </p:cNvSpPr>
          <p:nvPr/>
        </p:nvSpPr>
        <p:spPr>
          <a:xfrm>
            <a:off x="5769864" y="8494776"/>
            <a:ext cx="1554480" cy="540000"/>
          </a:xfrm>
          <a:prstGeom prst="roundRect">
            <a:avLst>
              <a:gd name="adj" fmla="val 14894"/>
            </a:avLst>
          </a:prstGeom>
          <a:solidFill>
            <a:srgbClr val="FFFFFF"/>
          </a:solidFill>
          <a:ln w="12700">
            <a:solidFill>
              <a:srgbClr val="DFE6F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4" name="Shape 177">
            <a:extLst>
              <a:ext uri="{FF2B5EF4-FFF2-40B4-BE49-F238E27FC236}">
                <a16:creationId xmlns:a16="http://schemas.microsoft.com/office/drawing/2014/main" id="{2E4588FF-8B31-42E3-AC58-D2FE703EAA65}"/>
              </a:ext>
            </a:extLst>
          </p:cNvPr>
          <p:cNvSpPr>
            <a:spLocks noGrp="1"/>
          </p:cNvSpPr>
          <p:nvPr/>
        </p:nvSpPr>
        <p:spPr>
          <a:xfrm>
            <a:off x="5879592" y="8567928"/>
            <a:ext cx="713232" cy="146304"/>
          </a:xfrm>
          <a:prstGeom prst="roundRect">
            <a:avLst>
              <a:gd name="adj" fmla="val 112500"/>
            </a:avLst>
          </a:prstGeom>
          <a:solidFill>
            <a:srgbClr val="078747"/>
          </a:solidFill>
          <a:ln w="12700">
            <a:solidFill>
              <a:srgbClr val="07874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5" name="Text 178">
            <a:extLst>
              <a:ext uri="{FF2B5EF4-FFF2-40B4-BE49-F238E27FC236}">
                <a16:creationId xmlns:a16="http://schemas.microsoft.com/office/drawing/2014/main" id="{4BB1B51D-512E-4A8B-90E5-1825E087CB43}"/>
              </a:ext>
            </a:extLst>
          </p:cNvPr>
          <p:cNvSpPr>
            <a:spLocks noGrp="1"/>
          </p:cNvSpPr>
          <p:nvPr/>
        </p:nvSpPr>
        <p:spPr>
          <a:xfrm>
            <a:off x="5879592" y="8595360"/>
            <a:ext cx="713232" cy="11887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sz="700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16:00 - 16:30</a:t>
            </a:r>
            <a:endParaRPr sz="700">
              <a:latin typeface="Meiryo"/>
              <a:ea typeface="Meiryo"/>
              <a:cs typeface="Meiryo"/>
            </a:endParaRPr>
          </a:p>
        </p:txBody>
      </p:sp>
      <p:sp>
        <p:nvSpPr>
          <p:cNvPr id="186" name="Text 179">
            <a:extLst>
              <a:ext uri="{FF2B5EF4-FFF2-40B4-BE49-F238E27FC236}">
                <a16:creationId xmlns:a16="http://schemas.microsoft.com/office/drawing/2014/main" id="{8E5A2087-82C5-4E20-830F-406DD950EDC5}"/>
              </a:ext>
            </a:extLst>
          </p:cNvPr>
          <p:cNvSpPr>
            <a:spLocks noGrp="1"/>
          </p:cNvSpPr>
          <p:nvPr/>
        </p:nvSpPr>
        <p:spPr>
          <a:xfrm>
            <a:off x="5879592" y="8808896"/>
            <a:ext cx="1660251" cy="11887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>
              <a:buNone/>
              <a:defRPr sz="638">
                <a:latin typeface="Arial"/>
                <a:ea typeface="Arial"/>
                <a:cs typeface="Arial"/>
              </a:defRPr>
            </a:pPr>
            <a:r>
              <a:rPr sz="800" b="1">
                <a:solidFill>
                  <a:srgbClr val="078747"/>
                </a:solidFill>
                <a:latin typeface="Arial"/>
                <a:ea typeface="Arial"/>
                <a:cs typeface="Arial"/>
              </a:rPr>
              <a:t>Doanh </a:t>
            </a:r>
            <a:r>
              <a:rPr sz="800" b="1" err="1">
                <a:solidFill>
                  <a:srgbClr val="078747"/>
                </a:solidFill>
                <a:latin typeface="Arial"/>
                <a:ea typeface="Arial"/>
                <a:cs typeface="Arial"/>
              </a:rPr>
              <a:t>nghiệp</a:t>
            </a:r>
            <a:r>
              <a:rPr sz="800" b="1">
                <a:solidFill>
                  <a:srgbClr val="078747"/>
                </a:solidFill>
                <a:latin typeface="Arial"/>
                <a:ea typeface="Arial"/>
                <a:cs typeface="Arial"/>
              </a:rPr>
              <a:t> Việt Nam </a:t>
            </a:r>
            <a:r>
              <a:rPr sz="800" b="1" err="1">
                <a:solidFill>
                  <a:srgbClr val="078747"/>
                </a:solidFill>
                <a:latin typeface="Arial"/>
                <a:ea typeface="Arial"/>
                <a:cs typeface="Arial"/>
              </a:rPr>
              <a:t>điền</a:t>
            </a:r>
            <a:r>
              <a:rPr sz="800" b="1">
                <a:solidFill>
                  <a:srgbClr val="078747"/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err="1">
                <a:solidFill>
                  <a:srgbClr val="078747"/>
                </a:solidFill>
                <a:latin typeface="Arial"/>
                <a:ea typeface="Arial"/>
                <a:cs typeface="Arial"/>
              </a:rPr>
              <a:t>phiếu</a:t>
            </a:r>
            <a:r>
              <a:rPr sz="800" b="1">
                <a:solidFill>
                  <a:srgbClr val="078747"/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err="1">
                <a:solidFill>
                  <a:srgbClr val="078747"/>
                </a:solidFill>
                <a:latin typeface="Arial"/>
                <a:ea typeface="Arial"/>
                <a:cs typeface="Arial"/>
              </a:rPr>
              <a:t>khảo</a:t>
            </a:r>
            <a:r>
              <a:rPr sz="800" b="1">
                <a:solidFill>
                  <a:srgbClr val="078747"/>
                </a:solidFill>
                <a:latin typeface="Arial"/>
                <a:ea typeface="Arial"/>
                <a:cs typeface="Arial"/>
              </a:rPr>
              <a:t> </a:t>
            </a:r>
            <a:r>
              <a:rPr sz="800" b="1" err="1">
                <a:solidFill>
                  <a:srgbClr val="078747"/>
                </a:solidFill>
                <a:latin typeface="Arial"/>
                <a:ea typeface="Arial"/>
                <a:cs typeface="Arial"/>
              </a:rPr>
              <a:t>sát</a:t>
            </a:r>
            <a:endParaRPr sz="800" b="1">
              <a:solidFill>
                <a:srgbClr val="078747"/>
              </a:solidFill>
            </a:endParaRPr>
          </a:p>
        </p:txBody>
      </p:sp>
      <p:sp>
        <p:nvSpPr>
          <p:cNvPr id="187" name="Shape 180">
            <a:extLst>
              <a:ext uri="{FF2B5EF4-FFF2-40B4-BE49-F238E27FC236}">
                <a16:creationId xmlns:a16="http://schemas.microsoft.com/office/drawing/2014/main" id="{12038C2C-9F85-4BB0-9DF1-5D474151462C}"/>
              </a:ext>
            </a:extLst>
          </p:cNvPr>
          <p:cNvSpPr>
            <a:spLocks noGrp="1"/>
          </p:cNvSpPr>
          <p:nvPr/>
        </p:nvSpPr>
        <p:spPr>
          <a:xfrm>
            <a:off x="0" y="9966960"/>
            <a:ext cx="7562088" cy="722376"/>
          </a:xfrm>
          <a:prstGeom prst="rect">
            <a:avLst/>
          </a:prstGeom>
          <a:solidFill>
            <a:srgbClr val="082C70"/>
          </a:solidFill>
          <a:ln w="12700">
            <a:solidFill>
              <a:srgbClr val="082C7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8" name="Text 181">
            <a:extLst>
              <a:ext uri="{FF2B5EF4-FFF2-40B4-BE49-F238E27FC236}">
                <a16:creationId xmlns:a16="http://schemas.microsoft.com/office/drawing/2014/main" id="{DD80AE67-EA47-45DF-AF43-D530C587703F}"/>
              </a:ext>
            </a:extLst>
          </p:cNvPr>
          <p:cNvSpPr>
            <a:spLocks noGrp="1"/>
          </p:cNvSpPr>
          <p:nvPr/>
        </p:nvSpPr>
        <p:spPr>
          <a:xfrm>
            <a:off x="228600" y="10104120"/>
            <a:ext cx="2560320" cy="13716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  <a:defRPr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BAN TỔ CHỨC (ONE-VALUE VIETNAM)</a:t>
            </a:r>
            <a:endParaRPr sz="900"/>
          </a:p>
        </p:txBody>
      </p:sp>
      <p:sp>
        <p:nvSpPr>
          <p:cNvPr id="189" name="Text 182">
            <a:extLst>
              <a:ext uri="{FF2B5EF4-FFF2-40B4-BE49-F238E27FC236}">
                <a16:creationId xmlns:a16="http://schemas.microsoft.com/office/drawing/2014/main" id="{2D04247B-F673-4192-8CA8-93342AB88D95}"/>
              </a:ext>
            </a:extLst>
          </p:cNvPr>
          <p:cNvSpPr>
            <a:spLocks noGrp="1"/>
          </p:cNvSpPr>
          <p:nvPr/>
        </p:nvSpPr>
        <p:spPr>
          <a:xfrm>
            <a:off x="228600" y="10277856"/>
            <a:ext cx="4206240" cy="109728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97500" lnSpcReduction="10000"/>
          </a:bodyPr>
          <a:lstStyle/>
          <a:p>
            <a:pPr marL="0" indent="0">
              <a:buNone/>
              <a:defRPr>
                <a:latin typeface="Arial"/>
                <a:ea typeface="Arial"/>
                <a:cs typeface="Arial"/>
              </a:defRPr>
            </a:pPr>
            <a:r>
              <a:rPr sz="800">
                <a:solidFill>
                  <a:srgbClr val="FFFFFF"/>
                </a:solidFill>
                <a:latin typeface="Arial"/>
                <a:ea typeface="Arial"/>
                <a:cs typeface="Arial"/>
              </a:rPr>
              <a:t>☎  Hotline: 0961 084 448 (Ms. Nhu) / 0962 202 081 (Mr. Thach)</a:t>
            </a:r>
            <a:endParaRPr sz="800"/>
          </a:p>
        </p:txBody>
      </p:sp>
      <p:sp>
        <p:nvSpPr>
          <p:cNvPr id="190" name="Text 183">
            <a:extLst>
              <a:ext uri="{FF2B5EF4-FFF2-40B4-BE49-F238E27FC236}">
                <a16:creationId xmlns:a16="http://schemas.microsoft.com/office/drawing/2014/main" id="{457282CB-C9A0-4141-B3CF-4777EF5F0135}"/>
              </a:ext>
            </a:extLst>
          </p:cNvPr>
          <p:cNvSpPr>
            <a:spLocks noGrp="1"/>
          </p:cNvSpPr>
          <p:nvPr/>
        </p:nvSpPr>
        <p:spPr>
          <a:xfrm>
            <a:off x="228600" y="10415016"/>
            <a:ext cx="4206240" cy="109728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97500" lnSpcReduction="10000"/>
          </a:bodyPr>
          <a:lstStyle/>
          <a:p>
            <a:pPr marL="0" indent="0">
              <a:buNone/>
              <a:defRPr>
                <a:latin typeface="Arial"/>
                <a:ea typeface="Arial"/>
                <a:cs typeface="Arial"/>
              </a:defRPr>
            </a:pPr>
            <a:r>
              <a:rPr sz="800">
                <a:solidFill>
                  <a:srgbClr val="FFFFFF"/>
                </a:solidFill>
                <a:latin typeface="Arial"/>
                <a:ea typeface="Arial"/>
                <a:cs typeface="Arial"/>
              </a:rPr>
              <a:t>✉  Email: nhu.let@onevalue.jp / thach.nguyend@onevalue.jp</a:t>
            </a:r>
            <a:endParaRPr sz="800"/>
          </a:p>
        </p:txBody>
      </p:sp>
      <p:sp>
        <p:nvSpPr>
          <p:cNvPr id="205" name="Shape 4">
            <a:extLst>
              <a:ext uri="{FF2B5EF4-FFF2-40B4-BE49-F238E27FC236}">
                <a16:creationId xmlns:a16="http://schemas.microsoft.com/office/drawing/2014/main" id="{62368C6A-DA41-104B-9DF8-6D844EB5832B}"/>
              </a:ext>
            </a:extLst>
          </p:cNvPr>
          <p:cNvSpPr>
            <a:spLocks noGrp="1"/>
          </p:cNvSpPr>
          <p:nvPr/>
        </p:nvSpPr>
        <p:spPr>
          <a:xfrm>
            <a:off x="-156373" y="699747"/>
            <a:ext cx="4665290" cy="1312104"/>
          </a:xfrm>
          <a:prstGeom prst="rect">
            <a:avLst/>
          </a:prstGeom>
          <a:solidFill>
            <a:srgbClr val="FFFFFF">
              <a:alpha val="6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softEdge rad="241300"/>
          </a:effectLst>
        </p:spPr>
        <p:txBody>
          <a:bodyPr/>
          <a:lstStyle/>
          <a:p>
            <a:endParaRPr/>
          </a:p>
        </p:txBody>
      </p:sp>
      <p:sp>
        <p:nvSpPr>
          <p:cNvPr id="12" name="Text 5">
            <a:extLst>
              <a:ext uri="{FF2B5EF4-FFF2-40B4-BE49-F238E27FC236}">
                <a16:creationId xmlns:a16="http://schemas.microsoft.com/office/drawing/2014/main" id="{E07CB333-2F64-40A2-89FE-E30A1A810462}"/>
              </a:ext>
            </a:extLst>
          </p:cNvPr>
          <p:cNvSpPr>
            <a:spLocks noGrp="1"/>
          </p:cNvSpPr>
          <p:nvPr/>
        </p:nvSpPr>
        <p:spPr>
          <a:xfrm>
            <a:off x="228600" y="990991"/>
            <a:ext cx="4571218" cy="749808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85052"/>
          </a:bodyPr>
          <a:lstStyle/>
          <a:p>
            <a:pPr marL="0" indent="0">
              <a:buNone/>
              <a:defRPr sz="2250"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chemeClr val="accent1">
                    <a:lumMod val="75000"/>
                  </a:schemeClr>
                </a:solidFill>
                <a:latin typeface="Arial"/>
                <a:ea typeface="Arial"/>
                <a:cs typeface="Arial"/>
              </a:rPr>
              <a:t>Kết nối với đối tác tin cậy.</a:t>
            </a:r>
            <a:endParaRPr sz="2200" b="1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  <a:defRPr sz="2250"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chemeClr val="accent1">
                    <a:lumMod val="75000"/>
                  </a:schemeClr>
                </a:solidFill>
                <a:latin typeface="Arial"/>
                <a:ea typeface="Arial"/>
                <a:cs typeface="Arial"/>
              </a:rPr>
              <a:t>Mở rộng thị trường, kiến tạo tương lai.</a:t>
            </a:r>
            <a:endParaRPr sz="2200" b="1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59" name="図 19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158" y="128625"/>
            <a:ext cx="376214" cy="376214"/>
          </a:xfrm>
          <a:prstGeom prst="rect">
            <a:avLst/>
          </a:prstGeom>
        </p:spPr>
      </p:pic>
      <p:pic>
        <p:nvPicPr>
          <p:cNvPr id="360" name="図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3800" y="3388059"/>
            <a:ext cx="518289" cy="550800"/>
          </a:xfrm>
          <a:prstGeom prst="rect">
            <a:avLst/>
          </a:prstGeom>
        </p:spPr>
      </p:pic>
      <p:pic>
        <p:nvPicPr>
          <p:cNvPr id="361" name="図 2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89120" y="3372643"/>
            <a:ext cx="550800" cy="550800"/>
          </a:xfrm>
          <a:prstGeom prst="rect">
            <a:avLst/>
          </a:prstGeom>
        </p:spPr>
      </p:pic>
      <p:pic>
        <p:nvPicPr>
          <p:cNvPr id="362" name="図 3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0675" y="5156498"/>
            <a:ext cx="550800" cy="550800"/>
          </a:xfrm>
          <a:prstGeom prst="rect">
            <a:avLst/>
          </a:prstGeom>
        </p:spPr>
      </p:pic>
      <p:pic>
        <p:nvPicPr>
          <p:cNvPr id="363" name="図 5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85677" y="6298855"/>
            <a:ext cx="550800" cy="550800"/>
          </a:xfrm>
          <a:prstGeom prst="rect">
            <a:avLst/>
          </a:prstGeom>
        </p:spPr>
      </p:pic>
      <p:pic>
        <p:nvPicPr>
          <p:cNvPr id="364" name="図 6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31289" y="6306312"/>
            <a:ext cx="550800" cy="550800"/>
          </a:xfrm>
          <a:prstGeom prst="rect">
            <a:avLst/>
          </a:prstGeom>
        </p:spPr>
      </p:pic>
      <p:pic>
        <p:nvPicPr>
          <p:cNvPr id="365" name="図 7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46534" y="5151345"/>
            <a:ext cx="535555" cy="550800"/>
          </a:xfrm>
          <a:prstGeom prst="rect">
            <a:avLst/>
          </a:prstGeom>
        </p:spPr>
      </p:pic>
      <p:pic>
        <p:nvPicPr>
          <p:cNvPr id="366" name="図 8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00674" y="7448292"/>
            <a:ext cx="532691" cy="550800"/>
          </a:xfrm>
          <a:prstGeom prst="rect">
            <a:avLst/>
          </a:prstGeom>
        </p:spPr>
      </p:pic>
      <p:pic>
        <p:nvPicPr>
          <p:cNvPr id="367" name="図 9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389120" y="9069768"/>
            <a:ext cx="550800" cy="550800"/>
          </a:xfrm>
          <a:prstGeom prst="rect">
            <a:avLst/>
          </a:prstGeom>
        </p:spPr>
      </p:pic>
      <p:pic>
        <p:nvPicPr>
          <p:cNvPr id="368" name="図 105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013587" y="7448292"/>
            <a:ext cx="451162" cy="495935"/>
          </a:xfrm>
          <a:prstGeom prst="rect">
            <a:avLst/>
          </a:prstGeom>
        </p:spPr>
      </p:pic>
      <p:pic>
        <p:nvPicPr>
          <p:cNvPr id="4" name="Graphic 3" descr="Confetti ball with solid fill">
            <a:extLst>
              <a:ext uri="{FF2B5EF4-FFF2-40B4-BE49-F238E27FC236}">
                <a16:creationId xmlns:a16="http://schemas.microsoft.com/office/drawing/2014/main" id="{0920755E-A417-0120-8F71-A0B6FB5D24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484146" y="4108450"/>
            <a:ext cx="250349" cy="250349"/>
          </a:xfrm>
          <a:prstGeom prst="rect">
            <a:avLst/>
          </a:prstGeom>
        </p:spPr>
      </p:pic>
      <p:sp>
        <p:nvSpPr>
          <p:cNvPr id="6" name="Shape 135">
            <a:extLst>
              <a:ext uri="{FF2B5EF4-FFF2-40B4-BE49-F238E27FC236}">
                <a16:creationId xmlns:a16="http://schemas.microsoft.com/office/drawing/2014/main" id="{9FE6E25D-8D4E-32E4-F240-C99BE6CA8E58}"/>
              </a:ext>
            </a:extLst>
          </p:cNvPr>
          <p:cNvSpPr>
            <a:spLocks noGrp="1"/>
          </p:cNvSpPr>
          <p:nvPr/>
        </p:nvSpPr>
        <p:spPr>
          <a:xfrm>
            <a:off x="5879592" y="4690872"/>
            <a:ext cx="713232" cy="146304"/>
          </a:xfrm>
          <a:prstGeom prst="roundRect">
            <a:avLst>
              <a:gd name="adj" fmla="val 112500"/>
            </a:avLst>
          </a:prstGeom>
          <a:solidFill>
            <a:srgbClr val="075CB4"/>
          </a:solidFill>
          <a:ln w="12700">
            <a:solidFill>
              <a:srgbClr val="075CB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9" name="Text 142">
            <a:extLst>
              <a:ext uri="{FF2B5EF4-FFF2-40B4-BE49-F238E27FC236}">
                <a16:creationId xmlns:a16="http://schemas.microsoft.com/office/drawing/2014/main" id="{9CA245A0-6DDE-49D8-B056-1731EF090AA8}"/>
              </a:ext>
            </a:extLst>
          </p:cNvPr>
          <p:cNvSpPr>
            <a:spLocks noGrp="1"/>
          </p:cNvSpPr>
          <p:nvPr/>
        </p:nvSpPr>
        <p:spPr>
          <a:xfrm>
            <a:off x="5879592" y="4718304"/>
            <a:ext cx="713232" cy="11887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sz="700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10:00 - 10:50</a:t>
            </a:r>
            <a:endParaRPr sz="700">
              <a:latin typeface="Meiryo"/>
              <a:ea typeface="Meiryo"/>
              <a:cs typeface="Meiryo"/>
            </a:endParaRPr>
          </a:p>
        </p:txBody>
      </p:sp>
    </p:spTree>
    <p:extLst>
      <p:ext uri="{BB962C8B-B14F-4D97-AF65-F5344CB8AC3E}">
        <p14:creationId xmlns:p14="http://schemas.microsoft.com/office/powerpoint/2010/main" val="19301070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eiryo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eiryo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eiryo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eiryo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53465a6-acf7-4256-9cb7-b75fe408a4bc" xsi:nil="true"/>
    <lcf76f155ced4ddcb4097134ff3c332f xmlns="388b3e4a-bf18-46ef-a78d-978f64c76b7e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5846CFC3C86F64D8EEDDA82B5CDBD50" ma:contentTypeVersion="11" ma:contentTypeDescription="Create a new document." ma:contentTypeScope="" ma:versionID="b890ecdc1c06575d621328bb89d46f46">
  <xsd:schema xmlns:xsd="http://www.w3.org/2001/XMLSchema" xmlns:xs="http://www.w3.org/2001/XMLSchema" xmlns:p="http://schemas.microsoft.com/office/2006/metadata/properties" xmlns:ns2="388b3e4a-bf18-46ef-a78d-978f64c76b7e" xmlns:ns3="d53465a6-acf7-4256-9cb7-b75fe408a4bc" targetNamespace="http://schemas.microsoft.com/office/2006/metadata/properties" ma:root="true" ma:fieldsID="83546af6739c2252590a1c49ca0da0a7" ns2:_="" ns3:_="">
    <xsd:import namespace="388b3e4a-bf18-46ef-a78d-978f64c76b7e"/>
    <xsd:import namespace="d53465a6-acf7-4256-9cb7-b75fe408a4b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8b3e4a-bf18-46ef-a78d-978f64c76b7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821058f5-cefc-495e-b8dd-0f7ac8f3c3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3465a6-acf7-4256-9cb7-b75fe408a4b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69087602-5201-4124-a781-a706875ef66c}" ma:internalName="TaxCatchAll" ma:showField="CatchAllData" ma:web="d53465a6-acf7-4256-9cb7-b75fe408a4b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915DBAF-65CA-4B71-B372-B74E1B7A6681}">
  <ds:schemaRefs>
    <ds:schemaRef ds:uri="388b3e4a-bf18-46ef-a78d-978f64c76b7e"/>
    <ds:schemaRef ds:uri="d53465a6-acf7-4256-9cb7-b75fe408a4b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28CA9FF-6BDA-408B-9FB1-8177853C409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D27BE2A-72CB-4AB2-AC0E-AF7D5FFE3179}">
  <ds:schemaRefs>
    <ds:schemaRef ds:uri="388b3e4a-bf18-46ef-a78d-978f64c76b7e"/>
    <ds:schemaRef ds:uri="d53465a6-acf7-4256-9cb7-b75fe408a4b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2dbece29-aff2-49d6-95fa-8b7be6d36369}" enabled="1" method="Privileged" siteId="{1e5f6f06-6b23-470d-b18e-987bc9a041cf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Custom</PresentationFormat>
  <Slides>2</Slides>
  <Notes>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revision>2</cp:revision>
  <dcterms:created xsi:type="dcterms:W3CDTF">2026-10-02T02:50:25Z</dcterms:created>
  <dcterms:modified xsi:type="dcterms:W3CDTF">2026-10-22T09:18:13Z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0x010100C5846CFC3C86F64D8EEDDA82B5CDBD50</vt:lpwstr>
  </property>
  <property fmtid="{D5CDD505-2E9C-101B-9397-08002B2CF9AE}" pid="3" name="MediaServiceImageTags">
    <vt:lpwstr/>
  </property>
</Properties>
</file>